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94" r:id="rId4"/>
    <p:sldId id="295" r:id="rId5"/>
    <p:sldId id="296" r:id="rId6"/>
    <p:sldId id="297" r:id="rId7"/>
    <p:sldId id="277" r:id="rId8"/>
    <p:sldId id="298" r:id="rId9"/>
    <p:sldId id="290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283" r:id="rId19"/>
    <p:sldId id="270" r:id="rId20"/>
    <p:sldId id="307" r:id="rId21"/>
    <p:sldId id="308" r:id="rId22"/>
    <p:sldId id="30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ED0921-3BBB-0A32-DAC8-9999ED34CBA7}" name="Mazzoli" initials="M" userId="Mazzoli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19C56-DC1C-4690-B248-63CF71783440}" v="552" dt="2025-06-25T11:06:23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QUINO MATTEO" userId="80f5239f-fe2a-4060-8b83-a43da941b967" providerId="ADAL" clId="{41119C56-DC1C-4690-B248-63CF71783440}"/>
    <pc:docChg chg="undo custSel addSld delSld modSld sldOrd">
      <pc:chgData name="PASQUINO MATTEO" userId="80f5239f-fe2a-4060-8b83-a43da941b967" providerId="ADAL" clId="{41119C56-DC1C-4690-B248-63CF71783440}" dt="2025-06-25T14:01:21.184" v="8350" actId="20577"/>
      <pc:docMkLst>
        <pc:docMk/>
      </pc:docMkLst>
      <pc:sldChg chg="delSp modSp mod">
        <pc:chgData name="PASQUINO MATTEO" userId="80f5239f-fe2a-4060-8b83-a43da941b967" providerId="ADAL" clId="{41119C56-DC1C-4690-B248-63CF71783440}" dt="2025-06-25T13:40:31.876" v="8335" actId="20577"/>
        <pc:sldMkLst>
          <pc:docMk/>
          <pc:sldMk cId="3664441277" sldId="256"/>
        </pc:sldMkLst>
        <pc:spChg chg="del">
          <ac:chgData name="PASQUINO MATTEO" userId="80f5239f-fe2a-4060-8b83-a43da941b967" providerId="ADAL" clId="{41119C56-DC1C-4690-B248-63CF71783440}" dt="2025-06-25T09:41:27.569" v="5982" actId="478"/>
          <ac:spMkLst>
            <pc:docMk/>
            <pc:sldMk cId="3664441277" sldId="256"/>
            <ac:spMk id="6" creationId="{DE3AA7E5-A439-20CE-AD63-EE0A5FD5A85D}"/>
          </ac:spMkLst>
        </pc:spChg>
        <pc:spChg chg="mod">
          <ac:chgData name="PASQUINO MATTEO" userId="80f5239f-fe2a-4060-8b83-a43da941b967" providerId="ADAL" clId="{41119C56-DC1C-4690-B248-63CF71783440}" dt="2025-06-25T13:40:31.876" v="8335" actId="20577"/>
          <ac:spMkLst>
            <pc:docMk/>
            <pc:sldMk cId="3664441277" sldId="256"/>
            <ac:spMk id="7" creationId="{892BC7C5-549C-6737-36BB-DA513B8D2E1B}"/>
          </ac:spMkLst>
        </pc:spChg>
        <pc:graphicFrameChg chg="del mod">
          <ac:chgData name="PASQUINO MATTEO" userId="80f5239f-fe2a-4060-8b83-a43da941b967" providerId="ADAL" clId="{41119C56-DC1C-4690-B248-63CF71783440}" dt="2025-06-25T09:41:28.405" v="5983" actId="478"/>
          <ac:graphicFrameMkLst>
            <pc:docMk/>
            <pc:sldMk cId="3664441277" sldId="256"/>
            <ac:graphicFrameMk id="4" creationId="{2C6DCFBD-DDC3-2028-9535-B50CFD51B9BE}"/>
          </ac:graphicFrameMkLst>
        </pc:graphicFrameChg>
      </pc:sldChg>
      <pc:sldChg chg="addSp modSp mod">
        <pc:chgData name="PASQUINO MATTEO" userId="80f5239f-fe2a-4060-8b83-a43da941b967" providerId="ADAL" clId="{41119C56-DC1C-4690-B248-63CF71783440}" dt="2025-06-25T08:02:39.055" v="4624" actId="113"/>
        <pc:sldMkLst>
          <pc:docMk/>
          <pc:sldMk cId="1924912657" sldId="257"/>
        </pc:sldMkLst>
        <pc:spChg chg="mod">
          <ac:chgData name="PASQUINO MATTEO" userId="80f5239f-fe2a-4060-8b83-a43da941b967" providerId="ADAL" clId="{41119C56-DC1C-4690-B248-63CF71783440}" dt="2025-06-24T14:48:55.735" v="1583" actId="20577"/>
          <ac:spMkLst>
            <pc:docMk/>
            <pc:sldMk cId="1924912657" sldId="257"/>
            <ac:spMk id="6" creationId="{D186D56F-4053-81D5-987E-C354B1A4407B}"/>
          </ac:spMkLst>
        </pc:spChg>
        <pc:spChg chg="mod">
          <ac:chgData name="PASQUINO MATTEO" userId="80f5239f-fe2a-4060-8b83-a43da941b967" providerId="ADAL" clId="{41119C56-DC1C-4690-B248-63CF71783440}" dt="2025-06-24T15:01:46.314" v="2725" actId="1076"/>
          <ac:spMkLst>
            <pc:docMk/>
            <pc:sldMk cId="1924912657" sldId="257"/>
            <ac:spMk id="7" creationId="{FF2606FB-6514-9438-FDC9-8FEA1AB84FDF}"/>
          </ac:spMkLst>
        </pc:spChg>
        <pc:spChg chg="add mod">
          <ac:chgData name="PASQUINO MATTEO" userId="80f5239f-fe2a-4060-8b83-a43da941b967" providerId="ADAL" clId="{41119C56-DC1C-4690-B248-63CF71783440}" dt="2025-06-24T15:02:11.549" v="2735" actId="20577"/>
          <ac:spMkLst>
            <pc:docMk/>
            <pc:sldMk cId="1924912657" sldId="257"/>
            <ac:spMk id="9" creationId="{50616BBA-ADB5-AF5A-A9D8-F5B286FD7005}"/>
          </ac:spMkLst>
        </pc:spChg>
        <pc:graphicFrameChg chg="mod">
          <ac:chgData name="PASQUINO MATTEO" userId="80f5239f-fe2a-4060-8b83-a43da941b967" providerId="ADAL" clId="{41119C56-DC1C-4690-B248-63CF71783440}" dt="2025-06-25T08:02:39.055" v="4624" actId="113"/>
          <ac:graphicFrameMkLst>
            <pc:docMk/>
            <pc:sldMk cId="1924912657" sldId="257"/>
            <ac:graphicFrameMk id="3" creationId="{875A8220-55EA-627C-29B8-6B5481C8F501}"/>
          </ac:graphicFrameMkLst>
        </pc:graphicFrameChg>
        <pc:graphicFrameChg chg="mod">
          <ac:chgData name="PASQUINO MATTEO" userId="80f5239f-fe2a-4060-8b83-a43da941b967" providerId="ADAL" clId="{41119C56-DC1C-4690-B248-63CF71783440}" dt="2025-06-25T08:02:36.487" v="4623" actId="113"/>
          <ac:graphicFrameMkLst>
            <pc:docMk/>
            <pc:sldMk cId="1924912657" sldId="257"/>
            <ac:graphicFrameMk id="8" creationId="{2BACD725-E1F1-FE2C-B530-D9E17286EA7B}"/>
          </ac:graphicFrameMkLst>
        </pc:graphicFrameChg>
      </pc:sldChg>
      <pc:sldChg chg="addSp modSp mod">
        <pc:chgData name="PASQUINO MATTEO" userId="80f5239f-fe2a-4060-8b83-a43da941b967" providerId="ADAL" clId="{41119C56-DC1C-4690-B248-63CF71783440}" dt="2025-06-25T10:42:32.187" v="7591" actId="1076"/>
        <pc:sldMkLst>
          <pc:docMk/>
          <pc:sldMk cId="62869672" sldId="258"/>
        </pc:sldMkLst>
        <pc:spChg chg="mod">
          <ac:chgData name="PASQUINO MATTEO" userId="80f5239f-fe2a-4060-8b83-a43da941b967" providerId="ADAL" clId="{41119C56-DC1C-4690-B248-63CF71783440}" dt="2025-06-25T10:23:34.120" v="6996" actId="20577"/>
          <ac:spMkLst>
            <pc:docMk/>
            <pc:sldMk cId="62869672" sldId="258"/>
            <ac:spMk id="6" creationId="{3B86D591-3CDD-5AC5-ED0F-9C6E554E3AE6}"/>
          </ac:spMkLst>
        </pc:spChg>
        <pc:spChg chg="mod">
          <ac:chgData name="PASQUINO MATTEO" userId="80f5239f-fe2a-4060-8b83-a43da941b967" providerId="ADAL" clId="{41119C56-DC1C-4690-B248-63CF71783440}" dt="2025-06-25T10:42:25.117" v="7590" actId="113"/>
          <ac:spMkLst>
            <pc:docMk/>
            <pc:sldMk cId="62869672" sldId="258"/>
            <ac:spMk id="7" creationId="{2DE2B3FB-EA93-05C8-4CF8-E8CDA38AC4FC}"/>
          </ac:spMkLst>
        </pc:spChg>
        <pc:graphicFrameChg chg="mod">
          <ac:chgData name="PASQUINO MATTEO" userId="80f5239f-fe2a-4060-8b83-a43da941b967" providerId="ADAL" clId="{41119C56-DC1C-4690-B248-63CF71783440}" dt="2025-06-25T10:42:32.187" v="7591" actId="1076"/>
          <ac:graphicFrameMkLst>
            <pc:docMk/>
            <pc:sldMk cId="62869672" sldId="258"/>
            <ac:graphicFrameMk id="2" creationId="{FABF11B8-55A3-3FF0-DB0E-3B33993A7ED1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10:42:32.187" v="7591" actId="1076"/>
          <ac:graphicFrameMkLst>
            <pc:docMk/>
            <pc:sldMk cId="62869672" sldId="258"/>
            <ac:graphicFrameMk id="3" creationId="{AC975AA6-2E36-9E37-5415-ACBE7BB494FB}"/>
          </ac:graphicFrameMkLst>
        </pc:graphicFrameChg>
      </pc:sldChg>
      <pc:sldChg chg="addSp delSp modSp mod">
        <pc:chgData name="PASQUINO MATTEO" userId="80f5239f-fe2a-4060-8b83-a43da941b967" providerId="ADAL" clId="{41119C56-DC1C-4690-B248-63CF71783440}" dt="2025-06-25T10:52:39.085" v="7826" actId="27918"/>
        <pc:sldMkLst>
          <pc:docMk/>
          <pc:sldMk cId="1501187197" sldId="259"/>
        </pc:sldMkLst>
        <pc:spChg chg="mod">
          <ac:chgData name="PASQUINO MATTEO" userId="80f5239f-fe2a-4060-8b83-a43da941b967" providerId="ADAL" clId="{41119C56-DC1C-4690-B248-63CF71783440}" dt="2025-06-25T10:51:30.613" v="7804" actId="20577"/>
          <ac:spMkLst>
            <pc:docMk/>
            <pc:sldMk cId="1501187197" sldId="259"/>
            <ac:spMk id="6" creationId="{D89E902A-9920-EA1B-210F-FA50495F696A}"/>
          </ac:spMkLst>
        </pc:spChg>
        <pc:spChg chg="mod">
          <ac:chgData name="PASQUINO MATTEO" userId="80f5239f-fe2a-4060-8b83-a43da941b967" providerId="ADAL" clId="{41119C56-DC1C-4690-B248-63CF71783440}" dt="2025-06-25T10:51:12.444" v="7803" actId="255"/>
          <ac:spMkLst>
            <pc:docMk/>
            <pc:sldMk cId="1501187197" sldId="259"/>
            <ac:spMk id="7" creationId="{040C9E45-D9F0-EC09-D0B5-94FA85BA10C3}"/>
          </ac:spMkLst>
        </pc:spChg>
        <pc:graphicFrameChg chg="add del mod">
          <ac:chgData name="PASQUINO MATTEO" userId="80f5239f-fe2a-4060-8b83-a43da941b967" providerId="ADAL" clId="{41119C56-DC1C-4690-B248-63CF71783440}" dt="2025-06-25T10:46:46.539" v="7610" actId="478"/>
          <ac:graphicFrameMkLst>
            <pc:docMk/>
            <pc:sldMk cId="1501187197" sldId="259"/>
            <ac:graphicFrameMk id="2" creationId="{63704125-58F4-B803-5B3C-4D4504B40275}"/>
          </ac:graphicFrameMkLst>
        </pc:graphicFrameChg>
        <pc:graphicFrameChg chg="mod">
          <ac:chgData name="PASQUINO MATTEO" userId="80f5239f-fe2a-4060-8b83-a43da941b967" providerId="ADAL" clId="{41119C56-DC1C-4690-B248-63CF71783440}" dt="2025-06-25T10:45:03.478" v="7606" actId="1076"/>
          <ac:graphicFrameMkLst>
            <pc:docMk/>
            <pc:sldMk cId="1501187197" sldId="259"/>
            <ac:graphicFrameMk id="3" creationId="{5B5A6CFB-3BEE-A90F-1377-2EA7D5B20CC9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10:48:38.474" v="7631" actId="1076"/>
          <ac:graphicFrameMkLst>
            <pc:docMk/>
            <pc:sldMk cId="1501187197" sldId="259"/>
            <ac:graphicFrameMk id="4" creationId="{B46D806F-94DC-34F7-026F-7115123C44E5}"/>
          </ac:graphicFrameMkLst>
        </pc:graphicFrameChg>
      </pc:sldChg>
      <pc:sldChg chg="addSp delSp modSp add mod ord">
        <pc:chgData name="PASQUINO MATTEO" userId="80f5239f-fe2a-4060-8b83-a43da941b967" providerId="ADAL" clId="{41119C56-DC1C-4690-B248-63CF71783440}" dt="2025-06-25T08:38:17.630" v="4669" actId="20577"/>
        <pc:sldMkLst>
          <pc:docMk/>
          <pc:sldMk cId="2979594972" sldId="260"/>
        </pc:sldMkLst>
        <pc:spChg chg="add mod">
          <ac:chgData name="PASQUINO MATTEO" userId="80f5239f-fe2a-4060-8b83-a43da941b967" providerId="ADAL" clId="{41119C56-DC1C-4690-B248-63CF71783440}" dt="2025-06-24T14:56:12.093" v="2450" actId="113"/>
          <ac:spMkLst>
            <pc:docMk/>
            <pc:sldMk cId="2979594972" sldId="260"/>
            <ac:spMk id="4" creationId="{C6AD98D7-3279-4A0E-7AC4-52B89A6DD80B}"/>
          </ac:spMkLst>
        </pc:spChg>
        <pc:spChg chg="mod">
          <ac:chgData name="PASQUINO MATTEO" userId="80f5239f-fe2a-4060-8b83-a43da941b967" providerId="ADAL" clId="{41119C56-DC1C-4690-B248-63CF71783440}" dt="2025-06-25T08:38:17.630" v="4669" actId="20577"/>
          <ac:spMkLst>
            <pc:docMk/>
            <pc:sldMk cId="2979594972" sldId="260"/>
            <ac:spMk id="6" creationId="{FDAAD120-0FAE-14D7-DDBA-3E1237131717}"/>
          </ac:spMkLst>
        </pc:spChg>
        <pc:spChg chg="del">
          <ac:chgData name="PASQUINO MATTEO" userId="80f5239f-fe2a-4060-8b83-a43da941b967" providerId="ADAL" clId="{41119C56-DC1C-4690-B248-63CF71783440}" dt="2025-06-24T10:28:21.096" v="23" actId="478"/>
          <ac:spMkLst>
            <pc:docMk/>
            <pc:sldMk cId="2979594972" sldId="260"/>
            <ac:spMk id="7" creationId="{CF488C59-F5E5-D597-A87C-AC44B3B00721}"/>
          </ac:spMkLst>
        </pc:spChg>
        <pc:graphicFrameChg chg="add mod">
          <ac:chgData name="PASQUINO MATTEO" userId="80f5239f-fe2a-4060-8b83-a43da941b967" providerId="ADAL" clId="{41119C56-DC1C-4690-B248-63CF71783440}" dt="2025-06-25T08:16:59.801" v="4638" actId="113"/>
          <ac:graphicFrameMkLst>
            <pc:docMk/>
            <pc:sldMk cId="2979594972" sldId="260"/>
            <ac:graphicFrameMk id="2" creationId="{77AFF440-602C-CECD-FA6C-6330148AEE98}"/>
          </ac:graphicFrameMkLst>
        </pc:graphicFrameChg>
        <pc:graphicFrameChg chg="del mod">
          <ac:chgData name="PASQUINO MATTEO" userId="80f5239f-fe2a-4060-8b83-a43da941b967" providerId="ADAL" clId="{41119C56-DC1C-4690-B248-63CF71783440}" dt="2025-06-24T10:28:18.504" v="22" actId="478"/>
          <ac:graphicFrameMkLst>
            <pc:docMk/>
            <pc:sldMk cId="2979594972" sldId="260"/>
            <ac:graphicFrameMk id="3" creationId="{3A06ADE7-CF5D-A5D5-D1B6-951DF116A3C4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08:04:25.848" v="4636" actId="1076"/>
        <pc:sldMkLst>
          <pc:docMk/>
          <pc:sldMk cId="370625415" sldId="261"/>
        </pc:sldMkLst>
        <pc:spChg chg="mod">
          <ac:chgData name="PASQUINO MATTEO" userId="80f5239f-fe2a-4060-8b83-a43da941b967" providerId="ADAL" clId="{41119C56-DC1C-4690-B248-63CF71783440}" dt="2025-06-24T14:49:01.794" v="1589" actId="20577"/>
          <ac:spMkLst>
            <pc:docMk/>
            <pc:sldMk cId="370625415" sldId="261"/>
            <ac:spMk id="6" creationId="{B960AD60-9D01-03EB-C6A6-C0314E25E866}"/>
          </ac:spMkLst>
        </pc:spChg>
        <pc:spChg chg="mod">
          <ac:chgData name="PASQUINO MATTEO" userId="80f5239f-fe2a-4060-8b83-a43da941b967" providerId="ADAL" clId="{41119C56-DC1C-4690-B248-63CF71783440}" dt="2025-06-24T14:44:01.304" v="1438" actId="255"/>
          <ac:spMkLst>
            <pc:docMk/>
            <pc:sldMk cId="370625415" sldId="261"/>
            <ac:spMk id="7" creationId="{575289C1-2C3E-AE67-714C-2259E7CC4735}"/>
          </ac:spMkLst>
        </pc:spChg>
        <pc:graphicFrameChg chg="add del mod">
          <ac:chgData name="PASQUINO MATTEO" userId="80f5239f-fe2a-4060-8b83-a43da941b967" providerId="ADAL" clId="{41119C56-DC1C-4690-B248-63CF71783440}" dt="2025-06-24T10:47:34.305" v="308" actId="478"/>
          <ac:graphicFrameMkLst>
            <pc:docMk/>
            <pc:sldMk cId="370625415" sldId="261"/>
            <ac:graphicFrameMk id="2" creationId="{B9C56E1B-22A9-C28B-6BD6-56942A3F1C2A}"/>
          </ac:graphicFrameMkLst>
        </pc:graphicFrameChg>
        <pc:graphicFrameChg chg="del">
          <ac:chgData name="PASQUINO MATTEO" userId="80f5239f-fe2a-4060-8b83-a43da941b967" providerId="ADAL" clId="{41119C56-DC1C-4690-B248-63CF71783440}" dt="2025-06-24T10:32:56.920" v="26" actId="478"/>
          <ac:graphicFrameMkLst>
            <pc:docMk/>
            <pc:sldMk cId="370625415" sldId="261"/>
            <ac:graphicFrameMk id="3" creationId="{D8A713CB-171C-9717-0A7C-E6AADB0CC110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4T10:49:00.851" v="335" actId="478"/>
          <ac:graphicFrameMkLst>
            <pc:docMk/>
            <pc:sldMk cId="370625415" sldId="261"/>
            <ac:graphicFrameMk id="4" creationId="{C130666F-5E61-9EFE-01A0-B95970513F77}"/>
          </ac:graphicFrameMkLst>
        </pc:graphicFrameChg>
        <pc:graphicFrameChg chg="del">
          <ac:chgData name="PASQUINO MATTEO" userId="80f5239f-fe2a-4060-8b83-a43da941b967" providerId="ADAL" clId="{41119C56-DC1C-4690-B248-63CF71783440}" dt="2025-06-24T10:32:55.948" v="25" actId="478"/>
          <ac:graphicFrameMkLst>
            <pc:docMk/>
            <pc:sldMk cId="370625415" sldId="261"/>
            <ac:graphicFrameMk id="8" creationId="{91379BE4-7C66-F87F-93C7-A6F344BC3F39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4T10:50:48.062" v="396" actId="478"/>
          <ac:graphicFrameMkLst>
            <pc:docMk/>
            <pc:sldMk cId="370625415" sldId="261"/>
            <ac:graphicFrameMk id="9" creationId="{F2E66875-58F8-4F13-C1D6-D49462D8930B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8:03:36.215" v="4627" actId="113"/>
          <ac:graphicFrameMkLst>
            <pc:docMk/>
            <pc:sldMk cId="370625415" sldId="261"/>
            <ac:graphicFrameMk id="10" creationId="{B9C56E1B-22A9-C28B-6BD6-56942A3F1C2A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8:03:39.401" v="4628" actId="113"/>
          <ac:graphicFrameMkLst>
            <pc:docMk/>
            <pc:sldMk cId="370625415" sldId="261"/>
            <ac:graphicFrameMk id="11" creationId="{C130666F-5E61-9EFE-01A0-B95970513F77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8:03:52.023" v="4632" actId="1076"/>
          <ac:graphicFrameMkLst>
            <pc:docMk/>
            <pc:sldMk cId="370625415" sldId="261"/>
            <ac:graphicFrameMk id="12" creationId="{F2E66875-58F8-4F13-C1D6-D49462D8930B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4T10:51:50.853" v="418" actId="478"/>
          <ac:graphicFrameMkLst>
            <pc:docMk/>
            <pc:sldMk cId="370625415" sldId="261"/>
            <ac:graphicFrameMk id="13" creationId="{F2E66875-58F8-4F13-C1D6-D49462D8930B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4T10:54:28.238" v="476" actId="478"/>
          <ac:graphicFrameMkLst>
            <pc:docMk/>
            <pc:sldMk cId="370625415" sldId="261"/>
            <ac:graphicFrameMk id="14" creationId="{F5CE88F8-7369-049A-9B48-8BF6686FC7A2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8:04:25.848" v="4636" actId="1076"/>
          <ac:graphicFrameMkLst>
            <pc:docMk/>
            <pc:sldMk cId="370625415" sldId="261"/>
            <ac:graphicFrameMk id="15" creationId="{F5CE88F8-7369-049A-9B48-8BF6686FC7A2}"/>
          </ac:graphicFrameMkLst>
        </pc:graphicFrameChg>
        <pc:cxnChg chg="add mod">
          <ac:chgData name="PASQUINO MATTEO" userId="80f5239f-fe2a-4060-8b83-a43da941b967" providerId="ADAL" clId="{41119C56-DC1C-4690-B248-63CF71783440}" dt="2025-06-25T08:04:09.111" v="4634" actId="1076"/>
          <ac:cxnSpMkLst>
            <pc:docMk/>
            <pc:sldMk cId="370625415" sldId="261"/>
            <ac:cxnSpMk id="3" creationId="{0C5E00DD-16BC-8088-8554-EAD7F51006C0}"/>
          </ac:cxnSpMkLst>
        </pc:cxnChg>
      </pc:sldChg>
      <pc:sldChg chg="addSp delSp modSp add mod">
        <pc:chgData name="PASQUINO MATTEO" userId="80f5239f-fe2a-4060-8b83-a43da941b967" providerId="ADAL" clId="{41119C56-DC1C-4690-B248-63CF71783440}" dt="2025-06-24T15:06:00.567" v="2771" actId="1076"/>
        <pc:sldMkLst>
          <pc:docMk/>
          <pc:sldMk cId="1916739385" sldId="262"/>
        </pc:sldMkLst>
        <pc:spChg chg="mod">
          <ac:chgData name="PASQUINO MATTEO" userId="80f5239f-fe2a-4060-8b83-a43da941b967" providerId="ADAL" clId="{41119C56-DC1C-4690-B248-63CF71783440}" dt="2025-06-24T14:49:07.593" v="1595" actId="20577"/>
          <ac:spMkLst>
            <pc:docMk/>
            <pc:sldMk cId="1916739385" sldId="262"/>
            <ac:spMk id="6" creationId="{67F2EBB4-D70C-5926-FF0D-B000FD279E3B}"/>
          </ac:spMkLst>
        </pc:spChg>
        <pc:spChg chg="mod">
          <ac:chgData name="PASQUINO MATTEO" userId="80f5239f-fe2a-4060-8b83-a43da941b967" providerId="ADAL" clId="{41119C56-DC1C-4690-B248-63CF71783440}" dt="2025-06-24T15:06:00.567" v="2771" actId="1076"/>
          <ac:spMkLst>
            <pc:docMk/>
            <pc:sldMk cId="1916739385" sldId="262"/>
            <ac:spMk id="7" creationId="{1B906331-E466-7BD8-8FEC-B171204ADB3D}"/>
          </ac:spMkLst>
        </pc:spChg>
        <pc:graphicFrameChg chg="add mod">
          <ac:chgData name="PASQUINO MATTEO" userId="80f5239f-fe2a-4060-8b83-a43da941b967" providerId="ADAL" clId="{41119C56-DC1C-4690-B248-63CF71783440}" dt="2025-06-24T14:47:30.096" v="1570" actId="1076"/>
          <ac:graphicFrameMkLst>
            <pc:docMk/>
            <pc:sldMk cId="1916739385" sldId="262"/>
            <ac:graphicFrameMk id="2" creationId="{9ECE72A1-892F-E345-35D8-1988B01A1A2A}"/>
          </ac:graphicFrameMkLst>
        </pc:graphicFrameChg>
        <pc:graphicFrameChg chg="del">
          <ac:chgData name="PASQUINO MATTEO" userId="80f5239f-fe2a-4060-8b83-a43da941b967" providerId="ADAL" clId="{41119C56-DC1C-4690-B248-63CF71783440}" dt="2025-06-24T11:06:42.826" v="572" actId="478"/>
          <ac:graphicFrameMkLst>
            <pc:docMk/>
            <pc:sldMk cId="1916739385" sldId="262"/>
            <ac:graphicFrameMk id="10" creationId="{46B66D80-03C6-2CCF-F943-FF5E8C8BE378}"/>
          </ac:graphicFrameMkLst>
        </pc:graphicFrameChg>
        <pc:graphicFrameChg chg="del">
          <ac:chgData name="PASQUINO MATTEO" userId="80f5239f-fe2a-4060-8b83-a43da941b967" providerId="ADAL" clId="{41119C56-DC1C-4690-B248-63CF71783440}" dt="2025-06-24T11:06:45.012" v="573" actId="478"/>
          <ac:graphicFrameMkLst>
            <pc:docMk/>
            <pc:sldMk cId="1916739385" sldId="262"/>
            <ac:graphicFrameMk id="11" creationId="{76231CED-EC05-BE7A-9595-0F3C6DE7BC0A}"/>
          </ac:graphicFrameMkLst>
        </pc:graphicFrameChg>
        <pc:graphicFrameChg chg="del">
          <ac:chgData name="PASQUINO MATTEO" userId="80f5239f-fe2a-4060-8b83-a43da941b967" providerId="ADAL" clId="{41119C56-DC1C-4690-B248-63CF71783440}" dt="2025-06-24T11:06:40.992" v="571" actId="478"/>
          <ac:graphicFrameMkLst>
            <pc:docMk/>
            <pc:sldMk cId="1916739385" sldId="262"/>
            <ac:graphicFrameMk id="12" creationId="{189E3E21-9656-3FCB-D4F2-0BDE51579795}"/>
          </ac:graphicFrameMkLst>
        </pc:graphicFrameChg>
        <pc:graphicFrameChg chg="del">
          <ac:chgData name="PASQUINO MATTEO" userId="80f5239f-fe2a-4060-8b83-a43da941b967" providerId="ADAL" clId="{41119C56-DC1C-4690-B248-63CF71783440}" dt="2025-06-24T11:06:47.003" v="574" actId="478"/>
          <ac:graphicFrameMkLst>
            <pc:docMk/>
            <pc:sldMk cId="1916739385" sldId="262"/>
            <ac:graphicFrameMk id="15" creationId="{518B7890-B1F4-8E9B-82CC-24159FCA66A0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08:38:21.808" v="4671" actId="20577"/>
        <pc:sldMkLst>
          <pc:docMk/>
          <pc:sldMk cId="2560854928" sldId="263"/>
        </pc:sldMkLst>
        <pc:spChg chg="mod">
          <ac:chgData name="PASQUINO MATTEO" userId="80f5239f-fe2a-4060-8b83-a43da941b967" providerId="ADAL" clId="{41119C56-DC1C-4690-B248-63CF71783440}" dt="2025-06-24T14:55:34.255" v="2445" actId="1076"/>
          <ac:spMkLst>
            <pc:docMk/>
            <pc:sldMk cId="2560854928" sldId="263"/>
            <ac:spMk id="4" creationId="{B61E4487-AAE9-891A-B2BF-FF37B16FF7B9}"/>
          </ac:spMkLst>
        </pc:spChg>
        <pc:spChg chg="mod">
          <ac:chgData name="PASQUINO MATTEO" userId="80f5239f-fe2a-4060-8b83-a43da941b967" providerId="ADAL" clId="{41119C56-DC1C-4690-B248-63CF71783440}" dt="2025-06-25T08:38:21.808" v="4671" actId="20577"/>
          <ac:spMkLst>
            <pc:docMk/>
            <pc:sldMk cId="2560854928" sldId="263"/>
            <ac:spMk id="6" creationId="{43388914-0F94-2C5F-DD8C-5E61BBBACD7B}"/>
          </ac:spMkLst>
        </pc:spChg>
        <pc:graphicFrameChg chg="del">
          <ac:chgData name="PASQUINO MATTEO" userId="80f5239f-fe2a-4060-8b83-a43da941b967" providerId="ADAL" clId="{41119C56-DC1C-4690-B248-63CF71783440}" dt="2025-06-24T14:49:48.118" v="1609" actId="478"/>
          <ac:graphicFrameMkLst>
            <pc:docMk/>
            <pc:sldMk cId="2560854928" sldId="263"/>
            <ac:graphicFrameMk id="2" creationId="{D907E7C2-FAB0-7273-CAD7-8B2A7AF51CEC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4T14:51:01.911" v="1624" actId="207"/>
          <ac:graphicFrameMkLst>
            <pc:docMk/>
            <pc:sldMk cId="2560854928" sldId="263"/>
            <ac:graphicFrameMk id="3" creationId="{8E45B736-7B6D-1D5C-1D41-95962114C477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08:01:07.584" v="4618" actId="20577"/>
        <pc:sldMkLst>
          <pc:docMk/>
          <pc:sldMk cId="3577706702" sldId="264"/>
        </pc:sldMkLst>
        <pc:spChg chg="mod">
          <ac:chgData name="PASQUINO MATTEO" userId="80f5239f-fe2a-4060-8b83-a43da941b967" providerId="ADAL" clId="{41119C56-DC1C-4690-B248-63CF71783440}" dt="2025-06-24T16:36:26.385" v="4553" actId="1076"/>
          <ac:spMkLst>
            <pc:docMk/>
            <pc:sldMk cId="3577706702" sldId="264"/>
            <ac:spMk id="6" creationId="{8DE54672-9E12-58CE-C918-B66E3A1B2BC9}"/>
          </ac:spMkLst>
        </pc:spChg>
        <pc:spChg chg="mod">
          <ac:chgData name="PASQUINO MATTEO" userId="80f5239f-fe2a-4060-8b83-a43da941b967" providerId="ADAL" clId="{41119C56-DC1C-4690-B248-63CF71783440}" dt="2025-06-25T08:01:07.584" v="4618" actId="20577"/>
          <ac:spMkLst>
            <pc:docMk/>
            <pc:sldMk cId="3577706702" sldId="264"/>
            <ac:spMk id="7" creationId="{CF6F6DCA-CF9F-B0EE-677C-733583DE6E95}"/>
          </ac:spMkLst>
        </pc:spChg>
        <pc:graphicFrameChg chg="add del mod">
          <ac:chgData name="PASQUINO MATTEO" userId="80f5239f-fe2a-4060-8b83-a43da941b967" providerId="ADAL" clId="{41119C56-DC1C-4690-B248-63CF71783440}" dt="2025-06-24T16:19:50.797" v="2823" actId="478"/>
          <ac:graphicFrameMkLst>
            <pc:docMk/>
            <pc:sldMk cId="3577706702" sldId="264"/>
            <ac:graphicFrameMk id="2" creationId="{5F004DC7-65FA-00F5-92E3-A24D6A9EB4F5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4T16:29:29.853" v="3522" actId="113"/>
          <ac:graphicFrameMkLst>
            <pc:docMk/>
            <pc:sldMk cId="3577706702" sldId="264"/>
            <ac:graphicFrameMk id="3" creationId="{5F004DC7-65FA-00F5-92E3-A24D6A9EB4F5}"/>
          </ac:graphicFrameMkLst>
        </pc:graphicFrameChg>
        <pc:graphicFrameChg chg="del">
          <ac:chgData name="PASQUINO MATTEO" userId="80f5239f-fe2a-4060-8b83-a43da941b967" providerId="ADAL" clId="{41119C56-DC1C-4690-B248-63CF71783440}" dt="2025-06-24T15:06:54.535" v="2773" actId="478"/>
          <ac:graphicFrameMkLst>
            <pc:docMk/>
            <pc:sldMk cId="3577706702" sldId="264"/>
            <ac:graphicFrameMk id="4" creationId="{02EFD39F-5E62-63DB-D2F0-31ED2A0925A9}"/>
          </ac:graphicFrameMkLst>
        </pc:graphicFrameChg>
      </pc:sldChg>
      <pc:sldChg chg="add del">
        <pc:chgData name="PASQUINO MATTEO" userId="80f5239f-fe2a-4060-8b83-a43da941b967" providerId="ADAL" clId="{41119C56-DC1C-4690-B248-63CF71783440}" dt="2025-06-24T14:49:28.914" v="1608" actId="47"/>
        <pc:sldMkLst>
          <pc:docMk/>
          <pc:sldMk cId="3746657198" sldId="264"/>
        </pc:sldMkLst>
      </pc:sldChg>
      <pc:sldChg chg="addSp delSp modSp add mod">
        <pc:chgData name="PASQUINO MATTEO" userId="80f5239f-fe2a-4060-8b83-a43da941b967" providerId="ADAL" clId="{41119C56-DC1C-4690-B248-63CF71783440}" dt="2025-06-25T08:02:03.723" v="4622" actId="20577"/>
        <pc:sldMkLst>
          <pc:docMk/>
          <pc:sldMk cId="1592856867" sldId="265"/>
        </pc:sldMkLst>
        <pc:spChg chg="mod">
          <ac:chgData name="PASQUINO MATTEO" userId="80f5239f-fe2a-4060-8b83-a43da941b967" providerId="ADAL" clId="{41119C56-DC1C-4690-B248-63CF71783440}" dt="2025-06-25T08:02:03.723" v="4622" actId="20577"/>
          <ac:spMkLst>
            <pc:docMk/>
            <pc:sldMk cId="1592856867" sldId="265"/>
            <ac:spMk id="6" creationId="{83674FB9-08EB-4C5F-57C8-5A991AFA636D}"/>
          </ac:spMkLst>
        </pc:spChg>
        <pc:spChg chg="mod">
          <ac:chgData name="PASQUINO MATTEO" userId="80f5239f-fe2a-4060-8b83-a43da941b967" providerId="ADAL" clId="{41119C56-DC1C-4690-B248-63CF71783440}" dt="2025-06-24T16:36:03.353" v="4545" actId="113"/>
          <ac:spMkLst>
            <pc:docMk/>
            <pc:sldMk cId="1592856867" sldId="265"/>
            <ac:spMk id="7" creationId="{3CFAB23A-5067-6FC6-DDC0-0546AC0BCB5A}"/>
          </ac:spMkLst>
        </pc:spChg>
        <pc:graphicFrameChg chg="add mod">
          <ac:chgData name="PASQUINO MATTEO" userId="80f5239f-fe2a-4060-8b83-a43da941b967" providerId="ADAL" clId="{41119C56-DC1C-4690-B248-63CF71783440}" dt="2025-06-25T08:01:42.951" v="4620" actId="1076"/>
          <ac:graphicFrameMkLst>
            <pc:docMk/>
            <pc:sldMk cId="1592856867" sldId="265"/>
            <ac:graphicFrameMk id="2" creationId="{91A5AF65-DFE5-8A43-0990-93BCFEFDA753}"/>
          </ac:graphicFrameMkLst>
        </pc:graphicFrameChg>
        <pc:graphicFrameChg chg="del">
          <ac:chgData name="PASQUINO MATTEO" userId="80f5239f-fe2a-4060-8b83-a43da941b967" providerId="ADAL" clId="{41119C56-DC1C-4690-B248-63CF71783440}" dt="2025-06-24T16:28:47.253" v="3510" actId="478"/>
          <ac:graphicFrameMkLst>
            <pc:docMk/>
            <pc:sldMk cId="1592856867" sldId="265"/>
            <ac:graphicFrameMk id="3" creationId="{9C1E2B50-A402-ACA4-B83A-55E1434967C6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14:00:11.014" v="8341" actId="20577"/>
        <pc:sldMkLst>
          <pc:docMk/>
          <pc:sldMk cId="592323867" sldId="266"/>
        </pc:sldMkLst>
        <pc:spChg chg="mod">
          <ac:chgData name="PASQUINO MATTEO" userId="80f5239f-fe2a-4060-8b83-a43da941b967" providerId="ADAL" clId="{41119C56-DC1C-4690-B248-63CF71783440}" dt="2025-06-25T09:43:51.464" v="6072" actId="1076"/>
          <ac:spMkLst>
            <pc:docMk/>
            <pc:sldMk cId="592323867" sldId="266"/>
            <ac:spMk id="4" creationId="{166779B4-6982-779F-8BE3-B9FD38AFFE4F}"/>
          </ac:spMkLst>
        </pc:spChg>
        <pc:spChg chg="mod">
          <ac:chgData name="PASQUINO MATTEO" userId="80f5239f-fe2a-4060-8b83-a43da941b967" providerId="ADAL" clId="{41119C56-DC1C-4690-B248-63CF71783440}" dt="2025-06-25T14:00:11.014" v="8341" actId="20577"/>
          <ac:spMkLst>
            <pc:docMk/>
            <pc:sldMk cId="592323867" sldId="266"/>
            <ac:spMk id="6" creationId="{6194FBC6-11FD-41BA-5A58-78A1331D9529}"/>
          </ac:spMkLst>
        </pc:spChg>
        <pc:graphicFrameChg chg="add del mod">
          <ac:chgData name="PASQUINO MATTEO" userId="80f5239f-fe2a-4060-8b83-a43da941b967" providerId="ADAL" clId="{41119C56-DC1C-4690-B248-63CF71783440}" dt="2025-06-25T09:35:37.294" v="5090" actId="478"/>
          <ac:graphicFrameMkLst>
            <pc:docMk/>
            <pc:sldMk cId="592323867" sldId="266"/>
            <ac:graphicFrameMk id="2" creationId="{70A2F50B-0438-97D0-6915-861CB9A28435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5T10:18:56.849" v="6556" actId="478"/>
          <ac:graphicFrameMkLst>
            <pc:docMk/>
            <pc:sldMk cId="592323867" sldId="266"/>
            <ac:graphicFrameMk id="3" creationId="{70A2F50B-0438-97D0-6915-861CB9A28435}"/>
          </ac:graphicFrameMkLst>
        </pc:graphicFrameChg>
        <pc:graphicFrameChg chg="del">
          <ac:chgData name="PASQUINO MATTEO" userId="80f5239f-fe2a-4060-8b83-a43da941b967" providerId="ADAL" clId="{41119C56-DC1C-4690-B248-63CF71783440}" dt="2025-06-24T16:36:52.076" v="4564" actId="478"/>
          <ac:graphicFrameMkLst>
            <pc:docMk/>
            <pc:sldMk cId="592323867" sldId="266"/>
            <ac:graphicFrameMk id="3" creationId="{B63E551A-E454-1881-909F-60D2CDE3F5B0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10:11:03.111" v="6549" actId="27918"/>
        <pc:sldMkLst>
          <pc:docMk/>
          <pc:sldMk cId="3233454525" sldId="267"/>
        </pc:sldMkLst>
        <pc:spChg chg="mod">
          <ac:chgData name="PASQUINO MATTEO" userId="80f5239f-fe2a-4060-8b83-a43da941b967" providerId="ADAL" clId="{41119C56-DC1C-4690-B248-63CF71783440}" dt="2025-06-25T08:42:09.675" v="5026" actId="1076"/>
          <ac:spMkLst>
            <pc:docMk/>
            <pc:sldMk cId="3233454525" sldId="267"/>
            <ac:spMk id="4" creationId="{29878BE6-DFE0-7D81-0F2D-8C5DCD5EC0AE}"/>
          </ac:spMkLst>
        </pc:spChg>
        <pc:spChg chg="mod">
          <ac:chgData name="PASQUINO MATTEO" userId="80f5239f-fe2a-4060-8b83-a43da941b967" providerId="ADAL" clId="{41119C56-DC1C-4690-B248-63CF71783440}" dt="2025-06-25T08:38:26.480" v="4675" actId="20577"/>
          <ac:spMkLst>
            <pc:docMk/>
            <pc:sldMk cId="3233454525" sldId="267"/>
            <ac:spMk id="6" creationId="{0B33D259-2BE4-6F65-97D8-E193241F349E}"/>
          </ac:spMkLst>
        </pc:spChg>
        <pc:graphicFrameChg chg="add del mod">
          <ac:chgData name="PASQUINO MATTEO" userId="80f5239f-fe2a-4060-8b83-a43da941b967" providerId="ADAL" clId="{41119C56-DC1C-4690-B248-63CF71783440}" dt="2025-06-25T09:49:49.304" v="6112" actId="478"/>
          <ac:graphicFrameMkLst>
            <pc:docMk/>
            <pc:sldMk cId="3233454525" sldId="267"/>
            <ac:graphicFrameMk id="2" creationId="{D88556A7-69C2-0AD0-445B-E6333E82DBEE}"/>
          </ac:graphicFrameMkLst>
        </pc:graphicFrameChg>
        <pc:graphicFrameChg chg="del">
          <ac:chgData name="PASQUINO MATTEO" userId="80f5239f-fe2a-4060-8b83-a43da941b967" providerId="ADAL" clId="{41119C56-DC1C-4690-B248-63CF71783440}" dt="2025-06-25T08:36:30.720" v="4640" actId="478"/>
          <ac:graphicFrameMkLst>
            <pc:docMk/>
            <pc:sldMk cId="3233454525" sldId="267"/>
            <ac:graphicFrameMk id="3" creationId="{40E3342D-924B-D44D-6000-59FA3058F16D}"/>
          </ac:graphicFrameMkLst>
        </pc:graphicFrameChg>
        <pc:graphicFrameChg chg="add del mod">
          <ac:chgData name="PASQUINO MATTEO" userId="80f5239f-fe2a-4060-8b83-a43da941b967" providerId="ADAL" clId="{41119C56-DC1C-4690-B248-63CF71783440}" dt="2025-06-25T09:49:00.281" v="6076" actId="478"/>
          <ac:graphicFrameMkLst>
            <pc:docMk/>
            <pc:sldMk cId="3233454525" sldId="267"/>
            <ac:graphicFrameMk id="7" creationId="{6E48AC1F-AC1D-194E-9174-0C375E5B5956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9:50:01.400" v="6116" actId="113"/>
          <ac:graphicFrameMkLst>
            <pc:docMk/>
            <pc:sldMk cId="3233454525" sldId="267"/>
            <ac:graphicFrameMk id="8" creationId="{0792E27F-37F7-0C2A-5BD5-E95EEB68C7E6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09:50:51.032" v="6136" actId="1076"/>
          <ac:graphicFrameMkLst>
            <pc:docMk/>
            <pc:sldMk cId="3233454525" sldId="267"/>
            <ac:graphicFrameMk id="9" creationId="{83870E95-ABA1-B621-305E-C12CFBF11FB3}"/>
          </ac:graphicFrameMkLst>
        </pc:graphicFrameChg>
      </pc:sldChg>
      <pc:sldChg chg="addSp modSp add mod ord">
        <pc:chgData name="PASQUINO MATTEO" userId="80f5239f-fe2a-4060-8b83-a43da941b967" providerId="ADAL" clId="{41119C56-DC1C-4690-B248-63CF71783440}" dt="2025-06-25T10:10:48.921" v="6546" actId="1076"/>
        <pc:sldMkLst>
          <pc:docMk/>
          <pc:sldMk cId="1872849640" sldId="268"/>
        </pc:sldMkLst>
        <pc:spChg chg="mod">
          <ac:chgData name="PASQUINO MATTEO" userId="80f5239f-fe2a-4060-8b83-a43da941b967" providerId="ADAL" clId="{41119C56-DC1C-4690-B248-63CF71783440}" dt="2025-06-25T10:10:18.845" v="6542" actId="20577"/>
          <ac:spMkLst>
            <pc:docMk/>
            <pc:sldMk cId="1872849640" sldId="268"/>
            <ac:spMk id="7" creationId="{50AE4A76-FD35-7D02-2F0C-6D20901EB6D0}"/>
          </ac:spMkLst>
        </pc:spChg>
        <pc:graphicFrameChg chg="add mod">
          <ac:chgData name="PASQUINO MATTEO" userId="80f5239f-fe2a-4060-8b83-a43da941b967" providerId="ADAL" clId="{41119C56-DC1C-4690-B248-63CF71783440}" dt="2025-06-25T10:10:48.921" v="6546" actId="1076"/>
          <ac:graphicFrameMkLst>
            <pc:docMk/>
            <pc:sldMk cId="1872849640" sldId="268"/>
            <ac:graphicFrameMk id="2" creationId="{47C8D369-616B-E3FF-FBAB-8089E51CECA2}"/>
          </ac:graphicFrameMkLst>
        </pc:graphicFrameChg>
        <pc:graphicFrameChg chg="mod">
          <ac:chgData name="PASQUINO MATTEO" userId="80f5239f-fe2a-4060-8b83-a43da941b967" providerId="ADAL" clId="{41119C56-DC1C-4690-B248-63CF71783440}" dt="2025-06-25T10:10:41.393" v="6545" actId="1076"/>
          <ac:graphicFrameMkLst>
            <pc:docMk/>
            <pc:sldMk cId="1872849640" sldId="268"/>
            <ac:graphicFrameMk id="4" creationId="{32F3B14B-5979-C956-C36E-DDD61ADE1D62}"/>
          </ac:graphicFrameMkLst>
        </pc:graphicFrameChg>
      </pc:sldChg>
      <pc:sldChg chg="addSp delSp modSp add mod">
        <pc:chgData name="PASQUINO MATTEO" userId="80f5239f-fe2a-4060-8b83-a43da941b967" providerId="ADAL" clId="{41119C56-DC1C-4690-B248-63CF71783440}" dt="2025-06-25T14:01:21.184" v="8350" actId="20577"/>
        <pc:sldMkLst>
          <pc:docMk/>
          <pc:sldMk cId="713955521" sldId="269"/>
        </pc:sldMkLst>
        <pc:spChg chg="mod">
          <ac:chgData name="PASQUINO MATTEO" userId="80f5239f-fe2a-4060-8b83-a43da941b967" providerId="ADAL" clId="{41119C56-DC1C-4690-B248-63CF71783440}" dt="2025-06-25T10:22:36.823" v="6980" actId="1076"/>
          <ac:spMkLst>
            <pc:docMk/>
            <pc:sldMk cId="713955521" sldId="269"/>
            <ac:spMk id="4" creationId="{F20C0F3F-5D9E-A333-7032-1CA9BC2C09D7}"/>
          </ac:spMkLst>
        </pc:spChg>
        <pc:spChg chg="mod">
          <ac:chgData name="PASQUINO MATTEO" userId="80f5239f-fe2a-4060-8b83-a43da941b967" providerId="ADAL" clId="{41119C56-DC1C-4690-B248-63CF71783440}" dt="2025-06-25T14:01:21.184" v="8350" actId="20577"/>
          <ac:spMkLst>
            <pc:docMk/>
            <pc:sldMk cId="713955521" sldId="269"/>
            <ac:spMk id="6" creationId="{D8E94D0E-0918-B0E1-DEB1-121C8C409AC1}"/>
          </ac:spMkLst>
        </pc:spChg>
        <pc:graphicFrameChg chg="add mod">
          <ac:chgData name="PASQUINO MATTEO" userId="80f5239f-fe2a-4060-8b83-a43da941b967" providerId="ADAL" clId="{41119C56-DC1C-4690-B248-63CF71783440}" dt="2025-06-25T10:20:33.641" v="6581" actId="113"/>
          <ac:graphicFrameMkLst>
            <pc:docMk/>
            <pc:sldMk cId="713955521" sldId="269"/>
            <ac:graphicFrameMk id="2" creationId="{4EC42B3F-C778-D6A7-45AB-7853A8F1C65A}"/>
          </ac:graphicFrameMkLst>
        </pc:graphicFrameChg>
        <pc:graphicFrameChg chg="del">
          <ac:chgData name="PASQUINO MATTEO" userId="80f5239f-fe2a-4060-8b83-a43da941b967" providerId="ADAL" clId="{41119C56-DC1C-4690-B248-63CF71783440}" dt="2025-06-25T10:18:59.638" v="6557" actId="478"/>
          <ac:graphicFrameMkLst>
            <pc:docMk/>
            <pc:sldMk cId="713955521" sldId="269"/>
            <ac:graphicFrameMk id="3" creationId="{FA046115-FD02-60FC-8A09-AE419D8B21DE}"/>
          </ac:graphicFrameMkLst>
        </pc:graphicFrameChg>
      </pc:sldChg>
      <pc:sldChg chg="modSp add mod ord">
        <pc:chgData name="PASQUINO MATTEO" userId="80f5239f-fe2a-4060-8b83-a43da941b967" providerId="ADAL" clId="{41119C56-DC1C-4690-B248-63CF71783440}" dt="2025-06-25T10:23:27.410" v="6995" actId="20577"/>
        <pc:sldMkLst>
          <pc:docMk/>
          <pc:sldMk cId="868237700" sldId="270"/>
        </pc:sldMkLst>
        <pc:spChg chg="mod">
          <ac:chgData name="PASQUINO MATTEO" userId="80f5239f-fe2a-4060-8b83-a43da941b967" providerId="ADAL" clId="{41119C56-DC1C-4690-B248-63CF71783440}" dt="2025-06-25T10:23:27.410" v="6995" actId="20577"/>
          <ac:spMkLst>
            <pc:docMk/>
            <pc:sldMk cId="868237700" sldId="270"/>
            <ac:spMk id="7" creationId="{BB89D44A-4262-A24E-3253-369700E42686}"/>
          </ac:spMkLst>
        </pc:spChg>
      </pc:sldChg>
      <pc:sldChg chg="addSp delSp modSp add mod">
        <pc:chgData name="PASQUINO MATTEO" userId="80f5239f-fe2a-4060-8b83-a43da941b967" providerId="ADAL" clId="{41119C56-DC1C-4690-B248-63CF71783440}" dt="2025-06-25T11:07:15.653" v="8285" actId="1076"/>
        <pc:sldMkLst>
          <pc:docMk/>
          <pc:sldMk cId="3769507877" sldId="271"/>
        </pc:sldMkLst>
        <pc:spChg chg="mod">
          <ac:chgData name="PASQUINO MATTEO" userId="80f5239f-fe2a-4060-8b83-a43da941b967" providerId="ADAL" clId="{41119C56-DC1C-4690-B248-63CF71783440}" dt="2025-06-25T10:52:19.601" v="7825" actId="20577"/>
          <ac:spMkLst>
            <pc:docMk/>
            <pc:sldMk cId="3769507877" sldId="271"/>
            <ac:spMk id="6" creationId="{8B7EE2DD-686D-E08E-5A3F-4310D65D4220}"/>
          </ac:spMkLst>
        </pc:spChg>
        <pc:spChg chg="mod">
          <ac:chgData name="PASQUINO MATTEO" userId="80f5239f-fe2a-4060-8b83-a43da941b967" providerId="ADAL" clId="{41119C56-DC1C-4690-B248-63CF71783440}" dt="2025-06-25T11:07:15.653" v="8285" actId="1076"/>
          <ac:spMkLst>
            <pc:docMk/>
            <pc:sldMk cId="3769507877" sldId="271"/>
            <ac:spMk id="7" creationId="{E8884233-CBFB-16AD-D162-90DA5E6C9BBB}"/>
          </ac:spMkLst>
        </pc:spChg>
        <pc:graphicFrameChg chg="add del mod">
          <ac:chgData name="PASQUINO MATTEO" userId="80f5239f-fe2a-4060-8b83-a43da941b967" providerId="ADAL" clId="{41119C56-DC1C-4690-B248-63CF71783440}" dt="2025-06-25T11:04:15.896" v="7913" actId="478"/>
          <ac:graphicFrameMkLst>
            <pc:docMk/>
            <pc:sldMk cId="3769507877" sldId="271"/>
            <ac:graphicFrameMk id="2" creationId="{FBE78C6C-9B76-DF82-FE9B-14F6171A119B}"/>
          </ac:graphicFrameMkLst>
        </pc:graphicFrameChg>
        <pc:graphicFrameChg chg="del">
          <ac:chgData name="PASQUINO MATTEO" userId="80f5239f-fe2a-4060-8b83-a43da941b967" providerId="ADAL" clId="{41119C56-DC1C-4690-B248-63CF71783440}" dt="2025-06-25T10:56:41.703" v="7827" actId="478"/>
          <ac:graphicFrameMkLst>
            <pc:docMk/>
            <pc:sldMk cId="3769507877" sldId="271"/>
            <ac:graphicFrameMk id="3" creationId="{537A118A-41DF-6D2C-5B26-2A9C86D62AB7}"/>
          </ac:graphicFrameMkLst>
        </pc:graphicFrameChg>
        <pc:graphicFrameChg chg="del">
          <ac:chgData name="PASQUINO MATTEO" userId="80f5239f-fe2a-4060-8b83-a43da941b967" providerId="ADAL" clId="{41119C56-DC1C-4690-B248-63CF71783440}" dt="2025-06-25T10:56:42.588" v="7828" actId="478"/>
          <ac:graphicFrameMkLst>
            <pc:docMk/>
            <pc:sldMk cId="3769507877" sldId="271"/>
            <ac:graphicFrameMk id="4" creationId="{C330F86C-39C7-7C01-78D2-83135E3D651D}"/>
          </ac:graphicFrameMkLst>
        </pc:graphicFrameChg>
        <pc:graphicFrameChg chg="add mod">
          <ac:chgData name="PASQUINO MATTEO" userId="80f5239f-fe2a-4060-8b83-a43da941b967" providerId="ADAL" clId="{41119C56-DC1C-4690-B248-63CF71783440}" dt="2025-06-25T11:04:21.022" v="7914" actId="1076"/>
          <ac:graphicFrameMkLst>
            <pc:docMk/>
            <pc:sldMk cId="3769507877" sldId="271"/>
            <ac:graphicFrameMk id="8" creationId="{7E9B5A11-217B-FFFD-871F-16D5732D5E6D}"/>
          </ac:graphicFrameMkLst>
        </pc:graphicFrameChg>
      </pc:sldChg>
      <pc:sldChg chg="add">
        <pc:chgData name="PASQUINO MATTEO" userId="80f5239f-fe2a-4060-8b83-a43da941b967" providerId="ADAL" clId="{41119C56-DC1C-4690-B248-63CF71783440}" dt="2025-06-25T13:40:17.325" v="8286" actId="2890"/>
        <pc:sldMkLst>
          <pc:docMk/>
          <pc:sldMk cId="2977657738" sldId="27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ost-Purple%20Talks%20TOT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ost-Purple%20Talks%20TOT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ost-Purple%20Talks%20TOT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ost-Purple%20Talks%20TOT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pasq\Dropbox\Progetto%20Polaris%20STEM\osservatorio%20STEM\Analisi%20dati%20aggregati\Questionario%20Pre-Purple%20Talk%20TO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TOT.xlsx]Descrittive!Tabella pivot2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Genere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Descrittive!$B$3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5C2-4B15-AFDC-A068F673E7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5C2-4B15-AFDC-A068F673E7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5C2-4B15-AFDC-A068F673E7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5C2-4B15-AFDC-A068F673E7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Descrittive!$A$4:$A$8</c:f>
              <c:strCache>
                <c:ptCount val="4"/>
                <c:pt idx="0">
                  <c:v>Femmina</c:v>
                </c:pt>
                <c:pt idx="1">
                  <c:v>Maschio</c:v>
                </c:pt>
                <c:pt idx="2">
                  <c:v>Altro</c:v>
                </c:pt>
                <c:pt idx="3">
                  <c:v>Preferisco non rispondere</c:v>
                </c:pt>
              </c:strCache>
            </c:strRef>
          </c:cat>
          <c:val>
            <c:numRef>
              <c:f>Descrittive!$B$4:$B$8</c:f>
              <c:numCache>
                <c:formatCode>General</c:formatCode>
                <c:ptCount val="4"/>
                <c:pt idx="0">
                  <c:v>162</c:v>
                </c:pt>
                <c:pt idx="1">
                  <c:v>86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5C2-4B15-AFDC-A068F673E7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pivot39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Come definiresti la tua conoscenza delle discipline STEM? (Maschi)</a:t>
            </a:r>
            <a:endParaRPr lang="en-US" sz="1200" b="1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STEM'!$J$33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62-41F7-8EA2-FF6AE8C093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62-41F7-8EA2-FF6AE8C093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62-41F7-8EA2-FF6AE8C093D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62-41F7-8EA2-FF6AE8C093D3}"/>
              </c:ext>
            </c:extLst>
          </c:dPt>
          <c:dLbls>
            <c:dLbl>
              <c:idx val="0"/>
              <c:layout>
                <c:manualLayout>
                  <c:x val="-4.2759757721797997E-17"/>
                  <c:y val="-7.20305052025379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62-41F7-8EA2-FF6AE8C093D3}"/>
                </c:ext>
              </c:extLst>
            </c:dLbl>
            <c:dLbl>
              <c:idx val="1"/>
              <c:layout>
                <c:manualLayout>
                  <c:x val="4.198279256460126E-2"/>
                  <c:y val="-4.952097232674487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62-41F7-8EA2-FF6AE8C093D3}"/>
                </c:ext>
              </c:extLst>
            </c:dLbl>
            <c:dLbl>
              <c:idx val="2"/>
              <c:layout>
                <c:manualLayout>
                  <c:x val="3.7318037835201108E-2"/>
                  <c:y val="3.151334602611034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62-41F7-8EA2-FF6AE8C093D3}"/>
                </c:ext>
              </c:extLst>
            </c:dLbl>
            <c:dLbl>
              <c:idx val="3"/>
              <c:layout>
                <c:manualLayout>
                  <c:x val="-3.7318037835201191E-2"/>
                  <c:y val="-2.701143945095180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62-41F7-8EA2-FF6AE8C093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STEM'!$I$34:$I$38</c:f>
              <c:strCache>
                <c:ptCount val="4"/>
                <c:pt idx="0">
                  <c:v>Approfondita</c:v>
                </c:pt>
                <c:pt idx="1">
                  <c:v>Adeguata</c:v>
                </c:pt>
                <c:pt idx="2">
                  <c:v>Superficiale</c:v>
                </c:pt>
                <c:pt idx="3">
                  <c:v>Nulla</c:v>
                </c:pt>
              </c:strCache>
            </c:strRef>
          </c:cat>
          <c:val>
            <c:numRef>
              <c:f>'Conoscenza STEM'!$J$34:$J$38</c:f>
              <c:numCache>
                <c:formatCode>General</c:formatCode>
                <c:ptCount val="4"/>
                <c:pt idx="0">
                  <c:v>1</c:v>
                </c:pt>
                <c:pt idx="1">
                  <c:v>13</c:v>
                </c:pt>
                <c:pt idx="2">
                  <c:v>33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962-41F7-8EA2-FF6AE8C093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'Conoscenza STEM'!$B$60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'Conoscenza STEM'!$A$61:$A$66</c:f>
              <c:strCache>
                <c:ptCount val="6"/>
                <c:pt idx="0">
                  <c:v>Scuola</c:v>
                </c:pt>
                <c:pt idx="1">
                  <c:v>Social Media</c:v>
                </c:pt>
                <c:pt idx="2">
                  <c:v>Internet o siti web</c:v>
                </c:pt>
                <c:pt idx="3">
                  <c:v>Amici</c:v>
                </c:pt>
                <c:pt idx="4">
                  <c:v>Famiglia</c:v>
                </c:pt>
                <c:pt idx="5">
                  <c:v>Televisione</c:v>
                </c:pt>
              </c:strCache>
            </c:strRef>
          </c:cat>
          <c:val>
            <c:numRef>
              <c:f>'Conoscenza STEM'!$B$61:$B$66</c:f>
              <c:numCache>
                <c:formatCode>0%</c:formatCode>
                <c:ptCount val="6"/>
                <c:pt idx="0">
                  <c:v>0.70807453416149069</c:v>
                </c:pt>
                <c:pt idx="1">
                  <c:v>0.11801242236024845</c:v>
                </c:pt>
                <c:pt idx="2">
                  <c:v>9.9378881987577633E-2</c:v>
                </c:pt>
                <c:pt idx="3">
                  <c:v>2.4844720496894408E-2</c:v>
                </c:pt>
                <c:pt idx="4">
                  <c:v>2.4844720496894408E-2</c:v>
                </c:pt>
                <c:pt idx="5">
                  <c:v>1.8633540372670808E-2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AE-4FE5-8BF0-736C2F4A16A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85334271"/>
        <c:axId val="885331871"/>
      </c:barChart>
      <c:catAx>
        <c:axId val="8853342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331871"/>
        <c:crosses val="autoZero"/>
        <c:auto val="1"/>
        <c:lblAlgn val="ctr"/>
        <c:lblOffset val="100"/>
        <c:noMultiLvlLbl val="0"/>
      </c:catAx>
      <c:valAx>
        <c:axId val="8853318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334271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pivot20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Hai mai partecipato a laboratori, corsi extra-scolastici o eventi legati alle STEM?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'Conoscenza STEM'!$B$90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2A-44E7-9EB5-6870D7C937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2A-44E7-9EB5-6870D7C937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STEM'!$A$91:$A$93</c:f>
              <c:strCache>
                <c:ptCount val="2"/>
                <c:pt idx="0">
                  <c:v>Sì </c:v>
                </c:pt>
                <c:pt idx="1">
                  <c:v>No</c:v>
                </c:pt>
              </c:strCache>
            </c:strRef>
          </c:cat>
          <c:val>
            <c:numRef>
              <c:f>'Conoscenza STEM'!$B$91:$B$93</c:f>
              <c:numCache>
                <c:formatCode>General</c:formatCode>
                <c:ptCount val="2"/>
                <c:pt idx="0">
                  <c:v>51</c:v>
                </c:pt>
                <c:pt idx="1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2A-44E7-9EB5-6870D7C937A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Se sì, quali?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'Conoscenza STEM'!$B$97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'Conoscenza STEM'!$A$98:$A$103</c:f>
              <c:strCache>
                <c:ptCount val="6"/>
                <c:pt idx="0">
                  <c:v>Laboratori scientifici a scuola</c:v>
                </c:pt>
                <c:pt idx="1">
                  <c:v>Olimpiadi della fisica, matematica, chimica, ecc.</c:v>
                </c:pt>
                <c:pt idx="2">
                  <c:v>Corsi di coding o programmazione</c:v>
                </c:pt>
                <c:pt idx="3">
                  <c:v>Eventi come fiere scientifiche o festival STEM</c:v>
                </c:pt>
                <c:pt idx="4">
                  <c:v>Corsi online su STEM</c:v>
                </c:pt>
                <c:pt idx="5">
                  <c:v>Altro</c:v>
                </c:pt>
              </c:strCache>
            </c:strRef>
          </c:cat>
          <c:val>
            <c:numRef>
              <c:f>'Conoscenza STEM'!$B$98:$B$103</c:f>
              <c:numCache>
                <c:formatCode>General</c:formatCode>
                <c:ptCount val="6"/>
                <c:pt idx="0">
                  <c:v>34</c:v>
                </c:pt>
                <c:pt idx="1">
                  <c:v>13</c:v>
                </c:pt>
                <c:pt idx="2">
                  <c:v>10</c:v>
                </c:pt>
                <c:pt idx="3">
                  <c:v>10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C1-47A0-BAE4-9A478673EF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42616527"/>
        <c:axId val="1342608847"/>
      </c:barChart>
      <c:catAx>
        <c:axId val="134261652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08847"/>
        <c:crosses val="autoZero"/>
        <c:auto val="1"/>
        <c:lblAlgn val="ctr"/>
        <c:lblOffset val="100"/>
        <c:noMultiLvlLbl val="0"/>
      </c:catAx>
      <c:valAx>
        <c:axId val="1342608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16527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Pensi che le materie STEM possano garantire maggiori opportunità lavorative rispetto ad altre facoltà?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'Percezione STEM'!$A$37</c:f>
              <c:strCache>
                <c:ptCount val="1"/>
                <c:pt idx="0">
                  <c:v>Forse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STEM'!$B$34:$D$34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STEM'!$B$37:$D$37</c:f>
              <c:numCache>
                <c:formatCode>0%</c:formatCode>
                <c:ptCount val="3"/>
                <c:pt idx="0">
                  <c:v>0.49411764705882355</c:v>
                </c:pt>
                <c:pt idx="1">
                  <c:v>0.49382716049382713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24-4FA7-80D9-E077F83E861C}"/>
            </c:ext>
          </c:extLst>
        </c:ser>
        <c:ser>
          <c:idx val="1"/>
          <c:order val="1"/>
          <c:tx>
            <c:strRef>
              <c:f>'Percezione STEM'!$A$36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STEM'!$B$34:$D$34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STEM'!$B$36:$D$36</c:f>
              <c:numCache>
                <c:formatCode>0%</c:formatCode>
                <c:ptCount val="3"/>
                <c:pt idx="0">
                  <c:v>0.13725490196078433</c:v>
                </c:pt>
                <c:pt idx="1">
                  <c:v>0.12345679012345678</c:v>
                </c:pt>
                <c:pt idx="2">
                  <c:v>0.12790697674418605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24-4FA7-80D9-E077F83E861C}"/>
            </c:ext>
          </c:extLst>
        </c:ser>
        <c:ser>
          <c:idx val="2"/>
          <c:order val="2"/>
          <c:tx>
            <c:strRef>
              <c:f>'Percezione STEM'!$A$35</c:f>
              <c:strCache>
                <c:ptCount val="1"/>
                <c:pt idx="0">
                  <c:v>Sì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STEM'!$B$34:$D$34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STEM'!$B$35:$D$35</c:f>
              <c:numCache>
                <c:formatCode>0%</c:formatCode>
                <c:ptCount val="3"/>
                <c:pt idx="0">
                  <c:v>0.36862745098039218</c:v>
                </c:pt>
                <c:pt idx="1">
                  <c:v>0.38271604938271603</c:v>
                </c:pt>
                <c:pt idx="2">
                  <c:v>0.37209302325581395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24-4FA7-80D9-E077F83E86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85323231"/>
        <c:axId val="885316991"/>
      </c:barChart>
      <c:catAx>
        <c:axId val="8853232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316991"/>
        <c:crosses val="autoZero"/>
        <c:auto val="1"/>
        <c:lblAlgn val="ctr"/>
        <c:lblOffset val="100"/>
        <c:noMultiLvlLbl val="0"/>
      </c:catAx>
      <c:valAx>
        <c:axId val="88531699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323231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Pensi che le materie STEM siano più difficili rispetto ad altre facoltà?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'Percezione STEM'!$A$14</c:f>
              <c:strCache>
                <c:ptCount val="1"/>
                <c:pt idx="0">
                  <c:v>Forse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STEM'!$B$14:$D$14</c:f>
              <c:numCache>
                <c:formatCode>0%</c:formatCode>
                <c:ptCount val="3"/>
                <c:pt idx="0">
                  <c:v>0.52156862745098043</c:v>
                </c:pt>
                <c:pt idx="1">
                  <c:v>0.51851851851851849</c:v>
                </c:pt>
                <c:pt idx="2">
                  <c:v>0.54651162790697672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D-4A2C-8F53-94A2FEE29075}"/>
            </c:ext>
          </c:extLst>
        </c:ser>
        <c:ser>
          <c:idx val="1"/>
          <c:order val="1"/>
          <c:tx>
            <c:strRef>
              <c:f>'Percezione STEM'!$A$13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STEM'!$B$13:$D$13</c:f>
              <c:numCache>
                <c:formatCode>0%</c:formatCode>
                <c:ptCount val="3"/>
                <c:pt idx="0">
                  <c:v>0.23529411764705882</c:v>
                </c:pt>
                <c:pt idx="1">
                  <c:v>0.18518518518518517</c:v>
                </c:pt>
                <c:pt idx="2">
                  <c:v>0.29069767441860467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AD-4A2C-8F53-94A2FEE29075}"/>
            </c:ext>
          </c:extLst>
        </c:ser>
        <c:ser>
          <c:idx val="2"/>
          <c:order val="2"/>
          <c:tx>
            <c:strRef>
              <c:f>'Percezione STEM'!$A$12</c:f>
              <c:strCache>
                <c:ptCount val="1"/>
                <c:pt idx="0">
                  <c:v>Sì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STEM'!$B$11:$D$11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STEM'!$B$12:$D$12</c:f>
              <c:numCache>
                <c:formatCode>0%</c:formatCode>
                <c:ptCount val="3"/>
                <c:pt idx="0">
                  <c:v>0.24313725490196078</c:v>
                </c:pt>
                <c:pt idx="1">
                  <c:v>0.29629629629629628</c:v>
                </c:pt>
                <c:pt idx="2">
                  <c:v>0.16279069767441862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AD-4A2C-8F53-94A2FEE2907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85400991"/>
        <c:axId val="885399071"/>
      </c:barChart>
      <c:catAx>
        <c:axId val="88540099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399071"/>
        <c:crosses val="autoZero"/>
        <c:auto val="1"/>
        <c:lblAlgn val="ctr"/>
        <c:lblOffset val="100"/>
        <c:noMultiLvlLbl val="0"/>
      </c:catAx>
      <c:valAx>
        <c:axId val="8853990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400991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Quanto </a:t>
            </a:r>
            <a:r>
              <a:rPr lang="en-US" sz="1200" b="1" dirty="0" err="1"/>
              <a:t>pensi</a:t>
            </a:r>
            <a:r>
              <a:rPr lang="en-US" sz="1200" b="1" dirty="0"/>
              <a:t> </a:t>
            </a:r>
            <a:r>
              <a:rPr lang="en-US" sz="1200" b="1" dirty="0" err="1"/>
              <a:t>che</a:t>
            </a:r>
            <a:r>
              <a:rPr lang="en-US" sz="1200" b="1" dirty="0"/>
              <a:t> il </a:t>
            </a:r>
            <a:r>
              <a:rPr lang="en-US" sz="1200" b="1" dirty="0" err="1"/>
              <a:t>tuo</a:t>
            </a:r>
            <a:r>
              <a:rPr lang="en-US" sz="1200" b="1" dirty="0"/>
              <a:t> </a:t>
            </a:r>
            <a:r>
              <a:rPr lang="en-US" sz="1200" b="1" dirty="0" err="1"/>
              <a:t>percorso</a:t>
            </a:r>
            <a:r>
              <a:rPr lang="en-US" sz="1200" b="1" dirty="0"/>
              <a:t> di </a:t>
            </a:r>
            <a:r>
              <a:rPr lang="en-US" sz="1200" b="1" dirty="0" err="1"/>
              <a:t>studi</a:t>
            </a:r>
            <a:r>
              <a:rPr lang="en-US" sz="1200" b="1" dirty="0"/>
              <a:t> </a:t>
            </a:r>
            <a:r>
              <a:rPr lang="en-US" sz="1200" b="1" dirty="0" err="1"/>
              <a:t>ti</a:t>
            </a:r>
            <a:r>
              <a:rPr lang="en-US" sz="1200" b="1" dirty="0"/>
              <a:t> </a:t>
            </a:r>
            <a:r>
              <a:rPr lang="en-US" sz="1200" b="1" dirty="0" err="1"/>
              <a:t>abbia</a:t>
            </a:r>
            <a:r>
              <a:rPr lang="en-US" sz="1200" b="1" dirty="0"/>
              <a:t> </a:t>
            </a:r>
            <a:r>
              <a:rPr lang="en-US" sz="1200" b="1" dirty="0" err="1"/>
              <a:t>preparato</a:t>
            </a:r>
            <a:r>
              <a:rPr lang="en-US" sz="1200" b="1" dirty="0"/>
              <a:t> ad </a:t>
            </a:r>
            <a:r>
              <a:rPr lang="en-US" sz="1200" b="1" dirty="0" err="1"/>
              <a:t>una</a:t>
            </a:r>
            <a:r>
              <a:rPr lang="en-US" sz="1200" b="1" dirty="0"/>
              <a:t> </a:t>
            </a:r>
            <a:r>
              <a:rPr lang="en-US" sz="1200" b="1" dirty="0" err="1"/>
              <a:t>facoltà</a:t>
            </a:r>
            <a:r>
              <a:rPr lang="en-US" sz="1200" b="1" dirty="0"/>
              <a:t> STEM in termini di </a:t>
            </a:r>
            <a:r>
              <a:rPr lang="en-US" sz="1200" b="1" dirty="0" err="1"/>
              <a:t>contenuti</a:t>
            </a:r>
            <a:r>
              <a:rPr lang="en-US" sz="1200" b="1" dirty="0"/>
              <a:t>, </a:t>
            </a:r>
            <a:r>
              <a:rPr lang="en-US" sz="1200" b="1" dirty="0" err="1"/>
              <a:t>supporto</a:t>
            </a:r>
            <a:r>
              <a:rPr lang="en-US" sz="1200" b="1" dirty="0"/>
              <a:t> degli </a:t>
            </a:r>
            <a:r>
              <a:rPr lang="en-US" sz="1200" b="1" dirty="0" err="1"/>
              <a:t>insegnanti</a:t>
            </a:r>
            <a:r>
              <a:rPr lang="en-US" sz="1200" b="1" dirty="0"/>
              <a:t>, accesso a </a:t>
            </a:r>
            <a:r>
              <a:rPr lang="en-US" sz="1200" b="1" dirty="0" err="1"/>
              <a:t>laboratori</a:t>
            </a:r>
            <a:r>
              <a:rPr lang="en-US" sz="1200" b="1" dirty="0"/>
              <a:t> e </a:t>
            </a:r>
            <a:r>
              <a:rPr lang="en-US" sz="1200" b="1" dirty="0" err="1"/>
              <a:t>strumenti</a:t>
            </a:r>
            <a:r>
              <a:rPr lang="en-US" sz="1200" b="1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'Percezione delle STEM.2'!$A$14</c:f>
              <c:strCache>
                <c:ptCount val="1"/>
                <c:pt idx="0">
                  <c:v>1 - Mi sento poco preparato/a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STEM.2'!$B$13:$D$13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STEM.2'!$B$14:$D$14</c:f>
              <c:numCache>
                <c:formatCode>0%</c:formatCode>
                <c:ptCount val="3"/>
                <c:pt idx="0">
                  <c:v>0.22983870967741934</c:v>
                </c:pt>
                <c:pt idx="1">
                  <c:v>0.27160493827160492</c:v>
                </c:pt>
                <c:pt idx="2">
                  <c:v>0.15116279069767441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24-41FF-BBA1-1B069C3D2F70}"/>
            </c:ext>
          </c:extLst>
        </c:ser>
        <c:ser>
          <c:idx val="1"/>
          <c:order val="1"/>
          <c:tx>
            <c:strRef>
              <c:f>'Percezione delle STEM.2'!$A$15</c:f>
              <c:strCache>
                <c:ptCount val="1"/>
                <c:pt idx="0">
                  <c:v>2 - Non mi sento particolarmente preparato/a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STEM.2'!$B$13:$D$13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STEM.2'!$B$15:$D$15</c:f>
              <c:numCache>
                <c:formatCode>0%</c:formatCode>
                <c:ptCount val="3"/>
                <c:pt idx="0">
                  <c:v>0.29032258064516131</c:v>
                </c:pt>
                <c:pt idx="1">
                  <c:v>0.3271604938271605</c:v>
                </c:pt>
                <c:pt idx="2">
                  <c:v>0.22093023255813954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24-41FF-BBA1-1B069C3D2F70}"/>
            </c:ext>
          </c:extLst>
        </c:ser>
        <c:ser>
          <c:idx val="2"/>
          <c:order val="2"/>
          <c:tx>
            <c:strRef>
              <c:f>'Percezione delle STEM.2'!$A$16</c:f>
              <c:strCache>
                <c:ptCount val="1"/>
                <c:pt idx="0">
                  <c:v>3 - Mi sento abbastanza preparato/a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STEM.2'!$B$13:$D$13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STEM.2'!$B$16:$D$16</c:f>
              <c:numCache>
                <c:formatCode>0%</c:formatCode>
                <c:ptCount val="3"/>
                <c:pt idx="0">
                  <c:v>0.33064516129032256</c:v>
                </c:pt>
                <c:pt idx="1">
                  <c:v>0.26543209876543211</c:v>
                </c:pt>
                <c:pt idx="2">
                  <c:v>0.45348837209302323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24-41FF-BBA1-1B069C3D2F70}"/>
            </c:ext>
          </c:extLst>
        </c:ser>
        <c:ser>
          <c:idx val="3"/>
          <c:order val="3"/>
          <c:tx>
            <c:strRef>
              <c:f>'Percezione delle STEM.2'!$A$17</c:f>
              <c:strCache>
                <c:ptCount val="1"/>
                <c:pt idx="0">
                  <c:v>4 - Mi sento preparato/a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STEM.2'!$B$13:$D$13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STEM.2'!$B$17:$D$17</c:f>
              <c:numCache>
                <c:formatCode>0%</c:formatCode>
                <c:ptCount val="3"/>
                <c:pt idx="0">
                  <c:v>0.12903225806451613</c:v>
                </c:pt>
                <c:pt idx="1">
                  <c:v>0.12345679012345678</c:v>
                </c:pt>
                <c:pt idx="2">
                  <c:v>0.13953488372093023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524-41FF-BBA1-1B069C3D2F70}"/>
            </c:ext>
          </c:extLst>
        </c:ser>
        <c:ser>
          <c:idx val="4"/>
          <c:order val="4"/>
          <c:tx>
            <c:strRef>
              <c:f>'Percezione delle STEM.2'!$A$18</c:f>
              <c:strCache>
                <c:ptCount val="1"/>
                <c:pt idx="0">
                  <c:v>5 - Mi sento molto preparato/a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STEM.2'!$B$13:$D$13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STEM.2'!$B$18:$D$18</c:f>
              <c:numCache>
                <c:formatCode>0%</c:formatCode>
                <c:ptCount val="3"/>
                <c:pt idx="0">
                  <c:v>2.0161290322580645E-2</c:v>
                </c:pt>
                <c:pt idx="1">
                  <c:v>1.2345679012345678E-2</c:v>
                </c:pt>
                <c:pt idx="2">
                  <c:v>3.4883720930232558E-2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24-41FF-BBA1-1B069C3D2F7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3991599"/>
        <c:axId val="353995439"/>
      </c:barChart>
      <c:catAx>
        <c:axId val="35399159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3995439"/>
        <c:crosses val="autoZero"/>
        <c:auto val="1"/>
        <c:lblAlgn val="ctr"/>
        <c:lblOffset val="100"/>
        <c:noMultiLvlLbl val="0"/>
      </c:catAx>
      <c:valAx>
        <c:axId val="3539954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3991599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TOT.xlsx]Percezione STEM!Tabella pivot50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Ti interessa intraprendere un percorso formativo per una carriera in ambito STEM? (Femmine)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'Percezione STEM'!$F$50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11-4EC2-8C6F-21ADAFA6AE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11-4EC2-8C6F-21ADAFA6AE1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11-4EC2-8C6F-21ADAFA6AE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'Percezione STEM'!$E$51:$E$54</c:f>
              <c:strCache>
                <c:ptCount val="3"/>
                <c:pt idx="0">
                  <c:v>Sì </c:v>
                </c:pt>
                <c:pt idx="1">
                  <c:v>No</c:v>
                </c:pt>
                <c:pt idx="2">
                  <c:v>Forse</c:v>
                </c:pt>
              </c:strCache>
            </c:strRef>
          </c:cat>
          <c:val>
            <c:numRef>
              <c:f>'Percezione STEM'!$F$51:$F$54</c:f>
              <c:numCache>
                <c:formatCode>General</c:formatCode>
                <c:ptCount val="3"/>
                <c:pt idx="0">
                  <c:v>24</c:v>
                </c:pt>
                <c:pt idx="1">
                  <c:v>56</c:v>
                </c:pt>
                <c:pt idx="2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11-4EC2-8C6F-21ADAFA6AE1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TOT.xlsx]Percezione STEM!Tabella pivot51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 dirty="0"/>
              <a:t>Ti </a:t>
            </a:r>
            <a:r>
              <a:rPr lang="en-US" sz="1300" b="1" dirty="0" err="1"/>
              <a:t>interessa</a:t>
            </a:r>
            <a:r>
              <a:rPr lang="en-US" sz="1300" b="1" dirty="0"/>
              <a:t> </a:t>
            </a:r>
            <a:r>
              <a:rPr lang="en-US" sz="1300" b="1" dirty="0" err="1"/>
              <a:t>intraprendere</a:t>
            </a:r>
            <a:r>
              <a:rPr lang="en-US" sz="1300" b="1" dirty="0"/>
              <a:t> un </a:t>
            </a:r>
            <a:r>
              <a:rPr lang="en-US" sz="1300" b="1" dirty="0" err="1"/>
              <a:t>percorso</a:t>
            </a:r>
            <a:r>
              <a:rPr lang="en-US" sz="1300" b="1" dirty="0"/>
              <a:t> </a:t>
            </a:r>
            <a:r>
              <a:rPr lang="en-US" sz="1300" b="1" dirty="0" err="1"/>
              <a:t>formativo</a:t>
            </a:r>
            <a:r>
              <a:rPr lang="en-US" sz="1300" b="1" dirty="0"/>
              <a:t> per </a:t>
            </a:r>
            <a:r>
              <a:rPr lang="en-US" sz="1300" b="1" dirty="0" err="1"/>
              <a:t>una</a:t>
            </a:r>
            <a:r>
              <a:rPr lang="en-US" sz="1300" b="1" dirty="0"/>
              <a:t> </a:t>
            </a:r>
            <a:r>
              <a:rPr lang="en-US" sz="1300" b="1" dirty="0" err="1"/>
              <a:t>carriera</a:t>
            </a:r>
            <a:r>
              <a:rPr lang="en-US" sz="1300" b="1" dirty="0"/>
              <a:t> in </a:t>
            </a:r>
            <a:r>
              <a:rPr lang="en-US" sz="1300" b="1" dirty="0" err="1"/>
              <a:t>ambito</a:t>
            </a:r>
            <a:r>
              <a:rPr lang="en-US" sz="1300" b="1" dirty="0"/>
              <a:t> STEM? (Maschi)</a:t>
            </a:r>
          </a:p>
        </c:rich>
      </c:tx>
      <c:layout>
        <c:manualLayout>
          <c:xMode val="edge"/>
          <c:yMode val="edge"/>
          <c:x val="0.12457388888888889"/>
          <c:y val="2.82222222222222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'Percezione STEM'!$J$50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3A-43B3-93EF-6EF6E96304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3A-43B3-93EF-6EF6E96304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E3A-43B3-93EF-6EF6E96304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'Percezione STEM'!$I$51:$I$54</c:f>
              <c:strCache>
                <c:ptCount val="3"/>
                <c:pt idx="0">
                  <c:v>Sì </c:v>
                </c:pt>
                <c:pt idx="1">
                  <c:v>No</c:v>
                </c:pt>
                <c:pt idx="2">
                  <c:v>Forse</c:v>
                </c:pt>
              </c:strCache>
            </c:strRef>
          </c:cat>
          <c:val>
            <c:numRef>
              <c:f>'Percezione STEM'!$J$51:$J$54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3A-43B3-93EF-6EF6E96304E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Se hai risposto “No” o “Forse”, quali altri percorsi di studio stai pensando di intraprendere?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'Percezione delle STEM.2'!$B$23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'Percezione delle STEM.2'!$A$24:$A$32</c:f>
              <c:strCache>
                <c:ptCount val="9"/>
                <c:pt idx="0">
                  <c:v>Arte, design e spettacolo (architettura, design e moda, belle arti, cinema e audiovisivi, ecc.)</c:v>
                </c:pt>
                <c:pt idx="1">
                  <c:v>Scienze della salute (medicina, odontoiatria, farmacia, veterinaria, scienze sanitarie, ecc.)</c:v>
                </c:pt>
                <c:pt idx="2">
                  <c:v>Non penso di voler fare l’università</c:v>
                </c:pt>
                <c:pt idx="3">
                  <c:v>Psicologia e formazione (psicologia, scienze dell’educazione/della formazione, pedagogia, ecc.)</c:v>
                </c:pt>
                <c:pt idx="4">
                  <c:v>Scienze sociali e politiche (economia, scienze politiche, sociologia, relazioni internazionali, ecc.)</c:v>
                </c:pt>
                <c:pt idx="5">
                  <c:v>Turismo e management culturale (scienze del turismo, management culturale, gestione dei beni culturali, ecc.)</c:v>
                </c:pt>
                <c:pt idx="6">
                  <c:v>Discipline giuridiche (giurisprudenza, diritto internazionale, criminologia, ecc.)</c:v>
                </c:pt>
                <c:pt idx="7">
                  <c:v>Lettere, filosofia e comunicazione (lettere, lingue e letterature straniere, filosofia, scienze della comunicazione, giornalismo, ecc.)</c:v>
                </c:pt>
                <c:pt idx="8">
                  <c:v>Studi umanistici e storici (storia, archeologia, beni culturali, geografia, ecc.)</c:v>
                </c:pt>
              </c:strCache>
            </c:strRef>
          </c:cat>
          <c:val>
            <c:numRef>
              <c:f>'Percezione delle STEM.2'!$B$24:$B$32</c:f>
              <c:numCache>
                <c:formatCode>General</c:formatCode>
                <c:ptCount val="9"/>
                <c:pt idx="0">
                  <c:v>99</c:v>
                </c:pt>
                <c:pt idx="1">
                  <c:v>45</c:v>
                </c:pt>
                <c:pt idx="2">
                  <c:v>42</c:v>
                </c:pt>
                <c:pt idx="3">
                  <c:v>33</c:v>
                </c:pt>
                <c:pt idx="4">
                  <c:v>26</c:v>
                </c:pt>
                <c:pt idx="5">
                  <c:v>25</c:v>
                </c:pt>
                <c:pt idx="6">
                  <c:v>23</c:v>
                </c:pt>
                <c:pt idx="7">
                  <c:v>23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FE-492E-BC00-0EDF0B02C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8989807"/>
        <c:axId val="178969647"/>
      </c:barChart>
      <c:catAx>
        <c:axId val="1789898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969647"/>
        <c:crosses val="autoZero"/>
        <c:auto val="1"/>
        <c:lblAlgn val="ctr"/>
        <c:lblOffset val="100"/>
        <c:noMultiLvlLbl val="0"/>
      </c:catAx>
      <c:valAx>
        <c:axId val="178969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989807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Età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Descrittive!$G$20</c:f>
              <c:strCache>
                <c:ptCount val="1"/>
                <c:pt idx="0">
                  <c:v>Percentuale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19-4C80-8726-DB41E8C132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19-4C80-8726-DB41E8C132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819-4C80-8726-DB41E8C132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19-4C80-8726-DB41E8C132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819-4C80-8726-DB41E8C132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819-4C80-8726-DB41E8C132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819-4C80-8726-DB41E8C132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Descrittive!$E$21:$E$27</c:f>
              <c:strCache>
                <c:ptCount val="7"/>
                <c:pt idx="0">
                  <c:v>15 anni</c:v>
                </c:pt>
                <c:pt idx="1">
                  <c:v>16 anni</c:v>
                </c:pt>
                <c:pt idx="2">
                  <c:v>17 anni</c:v>
                </c:pt>
                <c:pt idx="3">
                  <c:v>18 anni</c:v>
                </c:pt>
                <c:pt idx="4">
                  <c:v>19 anni</c:v>
                </c:pt>
                <c:pt idx="5">
                  <c:v>20 anni</c:v>
                </c:pt>
                <c:pt idx="6">
                  <c:v>21 anni</c:v>
                </c:pt>
              </c:strCache>
            </c:strRef>
          </c:cat>
          <c:val>
            <c:numRef>
              <c:f>Descrittive!$G$21:$G$27</c:f>
              <c:numCache>
                <c:formatCode>0%</c:formatCode>
                <c:ptCount val="7"/>
                <c:pt idx="0">
                  <c:v>3.2128514056224897E-2</c:v>
                </c:pt>
                <c:pt idx="1">
                  <c:v>0.26104417670682734</c:v>
                </c:pt>
                <c:pt idx="2">
                  <c:v>0.39357429718875503</c:v>
                </c:pt>
                <c:pt idx="3">
                  <c:v>0.23293172690763053</c:v>
                </c:pt>
                <c:pt idx="4">
                  <c:v>6.8273092369477914E-2</c:v>
                </c:pt>
                <c:pt idx="5">
                  <c:v>8.0321285140562242E-3</c:v>
                </c:pt>
                <c:pt idx="6">
                  <c:v>4.0160642570281121E-3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819-4C80-8726-DB41E8C132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Quali fra le seguenti discipline STEM senti più vicina ai tuoi interessi?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'Percezione delle STEM.2'!$A$49</c:f>
              <c:strCache>
                <c:ptCount val="1"/>
                <c:pt idx="0">
                  <c:v>Informatica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STEM.2'!$B$49:$D$49</c:f>
              <c:numCache>
                <c:formatCode>0%</c:formatCode>
                <c:ptCount val="3"/>
                <c:pt idx="0">
                  <c:v>0.13306451612903225</c:v>
                </c:pt>
                <c:pt idx="1">
                  <c:v>0.12345679012345678</c:v>
                </c:pt>
                <c:pt idx="2">
                  <c:v>0.15116279069767441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0E-4C19-A6FE-098F9509D843}"/>
            </c:ext>
          </c:extLst>
        </c:ser>
        <c:ser>
          <c:idx val="1"/>
          <c:order val="1"/>
          <c:tx>
            <c:strRef>
              <c:f>'Percezione delle STEM.2'!$A$50</c:f>
              <c:strCache>
                <c:ptCount val="1"/>
                <c:pt idx="0">
                  <c:v>Ingegneria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STEM.2'!$B$50:$D$50</c:f>
              <c:numCache>
                <c:formatCode>0%</c:formatCode>
                <c:ptCount val="3"/>
                <c:pt idx="0">
                  <c:v>0.12903225806451613</c:v>
                </c:pt>
                <c:pt idx="1">
                  <c:v>4.9382716049382713E-2</c:v>
                </c:pt>
                <c:pt idx="2">
                  <c:v>0.27906976744186046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0E-4C19-A6FE-098F9509D843}"/>
            </c:ext>
          </c:extLst>
        </c:ser>
        <c:ser>
          <c:idx val="2"/>
          <c:order val="2"/>
          <c:tx>
            <c:strRef>
              <c:f>'Percezione delle STEM.2'!$A$51</c:f>
              <c:strCache>
                <c:ptCount val="1"/>
                <c:pt idx="0">
                  <c:v>Matematica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STEM.2'!$B$51:$D$51</c:f>
              <c:numCache>
                <c:formatCode>0%</c:formatCode>
                <c:ptCount val="3"/>
                <c:pt idx="0">
                  <c:v>0.125</c:v>
                </c:pt>
                <c:pt idx="1">
                  <c:v>0.12962962962962962</c:v>
                </c:pt>
                <c:pt idx="2">
                  <c:v>0.11627906976744186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0E-4C19-A6FE-098F9509D843}"/>
            </c:ext>
          </c:extLst>
        </c:ser>
        <c:ser>
          <c:idx val="3"/>
          <c:order val="3"/>
          <c:tx>
            <c:strRef>
              <c:f>'Percezione delle STEM.2'!$A$52</c:f>
              <c:strCache>
                <c:ptCount val="1"/>
                <c:pt idx="0">
                  <c:v>Scienze 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STEM.2'!$B$52:$D$52</c:f>
              <c:numCache>
                <c:formatCode>0%</c:formatCode>
                <c:ptCount val="3"/>
                <c:pt idx="0">
                  <c:v>0.18548387096774194</c:v>
                </c:pt>
                <c:pt idx="1">
                  <c:v>0.22222222222222221</c:v>
                </c:pt>
                <c:pt idx="2">
                  <c:v>0.11627906976744186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0E-4C19-A6FE-098F9509D843}"/>
            </c:ext>
          </c:extLst>
        </c:ser>
        <c:ser>
          <c:idx val="4"/>
          <c:order val="4"/>
          <c:tx>
            <c:strRef>
              <c:f>'Percezione delle STEM.2'!$A$53</c:f>
              <c:strCache>
                <c:ptCount val="1"/>
                <c:pt idx="0">
                  <c:v>Tecnologia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STEM.2'!$B$53:$D$53</c:f>
              <c:numCache>
                <c:formatCode>0%</c:formatCode>
                <c:ptCount val="3"/>
                <c:pt idx="0">
                  <c:v>6.8548387096774188E-2</c:v>
                </c:pt>
                <c:pt idx="1">
                  <c:v>4.3209876543209874E-2</c:v>
                </c:pt>
                <c:pt idx="2">
                  <c:v>0.11627906976744186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0E-4C19-A6FE-098F9509D843}"/>
            </c:ext>
          </c:extLst>
        </c:ser>
        <c:ser>
          <c:idx val="5"/>
          <c:order val="5"/>
          <c:tx>
            <c:strRef>
              <c:f>'Percezione delle STEM.2'!$A$54</c:f>
              <c:strCache>
                <c:ptCount val="1"/>
                <c:pt idx="0">
                  <c:v>Nessuna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STEM.2'!$B$48:$D$48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STEM.2'!$B$54:$D$54</c:f>
              <c:numCache>
                <c:formatCode>0%</c:formatCode>
                <c:ptCount val="3"/>
                <c:pt idx="0">
                  <c:v>0.3588709677419355</c:v>
                </c:pt>
                <c:pt idx="1">
                  <c:v>0.43209876543209874</c:v>
                </c:pt>
                <c:pt idx="2">
                  <c:v>0.22093023255813954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0E-4C19-A6FE-098F9509D8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42647247"/>
        <c:axId val="1342626607"/>
      </c:barChart>
      <c:catAx>
        <c:axId val="13426472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26607"/>
        <c:crosses val="autoZero"/>
        <c:auto val="1"/>
        <c:lblAlgn val="ctr"/>
        <c:lblOffset val="100"/>
        <c:noMultiLvlLbl val="0"/>
      </c:catAx>
      <c:valAx>
        <c:axId val="1342626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47247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Quanto ti piace studiare materie scientifiche, come matematica, fisica, chimica e biologia?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'Percezione delle STEM.2'!$B$69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'Percezione delle STEM.2'!$A$70:$A$74</c:f>
              <c:strCache>
                <c:ptCount val="5"/>
                <c:pt idx="0">
                  <c:v>5 - Moltissimo</c:v>
                </c:pt>
                <c:pt idx="1">
                  <c:v>4 - Molto</c:v>
                </c:pt>
                <c:pt idx="2">
                  <c:v>3 - Abbastanza</c:v>
                </c:pt>
                <c:pt idx="3">
                  <c:v>2 - Poco</c:v>
                </c:pt>
                <c:pt idx="4">
                  <c:v>1 - Per nulla</c:v>
                </c:pt>
              </c:strCache>
            </c:strRef>
          </c:cat>
          <c:val>
            <c:numRef>
              <c:f>'Percezione delle STEM.2'!$B$70:$B$74</c:f>
              <c:numCache>
                <c:formatCode>0%</c:formatCode>
                <c:ptCount val="5"/>
                <c:pt idx="0">
                  <c:v>2.4193548387096774E-2</c:v>
                </c:pt>
                <c:pt idx="1">
                  <c:v>0.22580645161290322</c:v>
                </c:pt>
                <c:pt idx="2">
                  <c:v>0.32258064516129031</c:v>
                </c:pt>
                <c:pt idx="3">
                  <c:v>0.18951612903225806</c:v>
                </c:pt>
                <c:pt idx="4">
                  <c:v>0.23790322580645162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13-4140-8DAC-0D796873DF85}"/>
            </c:ext>
          </c:extLst>
        </c:ser>
        <c:ser>
          <c:idx val="1"/>
          <c:order val="1"/>
          <c:tx>
            <c:strRef>
              <c:f>'Percezione delle STEM.2'!$C$69</c:f>
              <c:strCache>
                <c:ptCount val="1"/>
                <c:pt idx="0">
                  <c:v>Femmine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'Percezione delle STEM.2'!$A$70:$A$74</c:f>
              <c:strCache>
                <c:ptCount val="5"/>
                <c:pt idx="0">
                  <c:v>5 - Moltissimo</c:v>
                </c:pt>
                <c:pt idx="1">
                  <c:v>4 - Molto</c:v>
                </c:pt>
                <c:pt idx="2">
                  <c:v>3 - Abbastanza</c:v>
                </c:pt>
                <c:pt idx="3">
                  <c:v>2 - Poco</c:v>
                </c:pt>
                <c:pt idx="4">
                  <c:v>1 - Per nulla</c:v>
                </c:pt>
              </c:strCache>
            </c:strRef>
          </c:cat>
          <c:val>
            <c:numRef>
              <c:f>'Percezione delle STEM.2'!$C$70:$C$74</c:f>
              <c:numCache>
                <c:formatCode>0%</c:formatCode>
                <c:ptCount val="5"/>
                <c:pt idx="0">
                  <c:v>1.8518518518518517E-2</c:v>
                </c:pt>
                <c:pt idx="1">
                  <c:v>0.17901234567901234</c:v>
                </c:pt>
                <c:pt idx="2">
                  <c:v>0.31481481481481483</c:v>
                </c:pt>
                <c:pt idx="3">
                  <c:v>0.20370370370370369</c:v>
                </c:pt>
                <c:pt idx="4">
                  <c:v>0.2839506172839506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13-4140-8DAC-0D796873DF85}"/>
            </c:ext>
          </c:extLst>
        </c:ser>
        <c:ser>
          <c:idx val="2"/>
          <c:order val="2"/>
          <c:tx>
            <c:strRef>
              <c:f>'Percezione delle STEM.2'!$D$69</c:f>
              <c:strCache>
                <c:ptCount val="1"/>
                <c:pt idx="0">
                  <c:v>Maschi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'Percezione delle STEM.2'!$A$70:$A$74</c:f>
              <c:strCache>
                <c:ptCount val="5"/>
                <c:pt idx="0">
                  <c:v>5 - Moltissimo</c:v>
                </c:pt>
                <c:pt idx="1">
                  <c:v>4 - Molto</c:v>
                </c:pt>
                <c:pt idx="2">
                  <c:v>3 - Abbastanza</c:v>
                </c:pt>
                <c:pt idx="3">
                  <c:v>2 - Poco</c:v>
                </c:pt>
                <c:pt idx="4">
                  <c:v>1 - Per nulla</c:v>
                </c:pt>
              </c:strCache>
            </c:strRef>
          </c:cat>
          <c:val>
            <c:numRef>
              <c:f>'Percezione delle STEM.2'!$D$70:$D$74</c:f>
              <c:numCache>
                <c:formatCode>0%</c:formatCode>
                <c:ptCount val="5"/>
                <c:pt idx="0">
                  <c:v>3.4883720930232558E-2</c:v>
                </c:pt>
                <c:pt idx="1">
                  <c:v>0.31395348837209303</c:v>
                </c:pt>
                <c:pt idx="2">
                  <c:v>0.33720930232558138</c:v>
                </c:pt>
                <c:pt idx="3">
                  <c:v>0.16279069767441862</c:v>
                </c:pt>
                <c:pt idx="4">
                  <c:v>0.15116279069767441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13-4140-8DAC-0D796873D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4063023"/>
        <c:axId val="1144069263"/>
      </c:barChart>
      <c:catAx>
        <c:axId val="114406302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4069263"/>
        <c:crosses val="autoZero"/>
        <c:auto val="1"/>
        <c:lblAlgn val="ctr"/>
        <c:lblOffset val="100"/>
        <c:noMultiLvlLbl val="0"/>
      </c:catAx>
      <c:valAx>
        <c:axId val="11440692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4063023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I tuoi familiari incoraggiano il tuo interesse nelle materie STEM? 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'Percezione delle STEM.2'!$A$85</c:f>
              <c:strCache>
                <c:ptCount val="1"/>
                <c:pt idx="0">
                  <c:v>Sì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STEM.2'!$B$84:$D$84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STEM.2'!$B$85:$D$85</c:f>
              <c:numCache>
                <c:formatCode>0%</c:formatCode>
                <c:ptCount val="3"/>
                <c:pt idx="0">
                  <c:v>0.38709677419354838</c:v>
                </c:pt>
                <c:pt idx="1">
                  <c:v>0.37654320987654322</c:v>
                </c:pt>
                <c:pt idx="2">
                  <c:v>0.40697674418604651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79-4C92-B84A-40EAE1B28C1F}"/>
            </c:ext>
          </c:extLst>
        </c:ser>
        <c:ser>
          <c:idx val="1"/>
          <c:order val="1"/>
          <c:tx>
            <c:strRef>
              <c:f>'Percezione delle STEM.2'!$A$86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STEM.2'!$B$84:$D$84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STEM.2'!$B$86:$D$86</c:f>
              <c:numCache>
                <c:formatCode>0%</c:formatCode>
                <c:ptCount val="3"/>
                <c:pt idx="0">
                  <c:v>0.30241935483870969</c:v>
                </c:pt>
                <c:pt idx="1">
                  <c:v>0.29629629629629628</c:v>
                </c:pt>
                <c:pt idx="2">
                  <c:v>0.31395348837209303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79-4C92-B84A-40EAE1B28C1F}"/>
            </c:ext>
          </c:extLst>
        </c:ser>
        <c:ser>
          <c:idx val="2"/>
          <c:order val="2"/>
          <c:tx>
            <c:strRef>
              <c:f>'Percezione delle STEM.2'!$A$87</c:f>
              <c:strCache>
                <c:ptCount val="1"/>
                <c:pt idx="0">
                  <c:v>Non sono sicuro/a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'Percezione delle STEM.2'!$B$84:$D$84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'Percezione delle STEM.2'!$B$87:$D$87</c:f>
              <c:numCache>
                <c:formatCode>0%</c:formatCode>
                <c:ptCount val="3"/>
                <c:pt idx="0">
                  <c:v>0.31048387096774194</c:v>
                </c:pt>
                <c:pt idx="1">
                  <c:v>0.3271604938271605</c:v>
                </c:pt>
                <c:pt idx="2">
                  <c:v>0.27906976744186046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79-4C92-B84A-40EAE1B28C1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42640047"/>
        <c:axId val="1342650127"/>
      </c:barChart>
      <c:catAx>
        <c:axId val="13426400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50127"/>
        <c:crosses val="autoZero"/>
        <c:auto val="1"/>
        <c:lblAlgn val="ctr"/>
        <c:lblOffset val="100"/>
        <c:noMultiLvlLbl val="0"/>
      </c:catAx>
      <c:valAx>
        <c:axId val="13426501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2640047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Ritieni che le materie STEM siano più adatte a: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'Gender Gap'!$A$12</c:f>
              <c:strCache>
                <c:ptCount val="1"/>
                <c:pt idx="0">
                  <c:v>Donne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160651036829954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9D-4059-9F69-05386C658F07}"/>
                </c:ext>
              </c:extLst>
            </c:dLbl>
            <c:dLbl>
              <c:idx val="1"/>
              <c:layout>
                <c:manualLayout>
                  <c:x val="2.6773767357886635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9D-4059-9F69-05386C658F0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9D-4059-9F69-05386C658F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 Gap'!$B$11:$D$11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'Gender Gap'!$B$12:$D$12</c:f>
              <c:numCache>
                <c:formatCode>0%</c:formatCode>
                <c:ptCount val="3"/>
                <c:pt idx="0">
                  <c:v>1.2096774193548387E-2</c:v>
                </c:pt>
                <c:pt idx="1">
                  <c:v>1.8518518518518517E-2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D-4059-9F69-05386C658F07}"/>
            </c:ext>
          </c:extLst>
        </c:ser>
        <c:ser>
          <c:idx val="1"/>
          <c:order val="1"/>
          <c:tx>
            <c:strRef>
              <c:f>'Gender Gap'!$A$13</c:f>
              <c:strCache>
                <c:ptCount val="1"/>
                <c:pt idx="0">
                  <c:v>Uomini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160651036829954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9D-4059-9F69-05386C658F07}"/>
                </c:ext>
              </c:extLst>
            </c:dLbl>
            <c:dLbl>
              <c:idx val="1"/>
              <c:layout>
                <c:manualLayout>
                  <c:x val="8.0321302073659909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9D-4059-9F69-05386C658F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 Gap'!$B$11:$D$11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'Gender Gap'!$B$13:$D$13</c:f>
              <c:numCache>
                <c:formatCode>0%</c:formatCode>
                <c:ptCount val="3"/>
                <c:pt idx="0">
                  <c:v>6.0483870967741937E-2</c:v>
                </c:pt>
                <c:pt idx="1">
                  <c:v>3.0864197530864196E-2</c:v>
                </c:pt>
                <c:pt idx="2">
                  <c:v>0.11627906976744186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D-4059-9F69-05386C658F07}"/>
            </c:ext>
          </c:extLst>
        </c:ser>
        <c:ser>
          <c:idx val="2"/>
          <c:order val="2"/>
          <c:tx>
            <c:strRef>
              <c:f>'Gender Gap'!$A$14</c:f>
              <c:strCache>
                <c:ptCount val="1"/>
                <c:pt idx="0">
                  <c:v>Entrambi allo stesso modo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 Gap'!$B$11:$D$11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'Gender Gap'!$B$14:$D$14</c:f>
              <c:numCache>
                <c:formatCode>0%</c:formatCode>
                <c:ptCount val="3"/>
                <c:pt idx="0">
                  <c:v>0.92741935483870963</c:v>
                </c:pt>
                <c:pt idx="1">
                  <c:v>0.95061728395061729</c:v>
                </c:pt>
                <c:pt idx="2">
                  <c:v>0.88372093023255816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D-4059-9F69-05386C658F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85428831"/>
        <c:axId val="885435551"/>
      </c:barChart>
      <c:catAx>
        <c:axId val="8854288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435551"/>
        <c:crosses val="autoZero"/>
        <c:auto val="1"/>
        <c:lblAlgn val="ctr"/>
        <c:lblOffset val="100"/>
        <c:noMultiLvlLbl val="0"/>
      </c:catAx>
      <c:valAx>
        <c:axId val="8854355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428831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Hai mai sentito dire che le materie STEM sono più difficili per le ragazze?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'Gender Gap'!$A$25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 Gap'!$B$23:$D$23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'Gender Gap'!$B$25:$D$25</c:f>
              <c:numCache>
                <c:formatCode>0%</c:formatCode>
                <c:ptCount val="3"/>
                <c:pt idx="0">
                  <c:v>0.76209677419354838</c:v>
                </c:pt>
                <c:pt idx="1">
                  <c:v>0.72222222222222221</c:v>
                </c:pt>
                <c:pt idx="2">
                  <c:v>0.83720930232558144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20-4E2F-AF18-5CF55E07F783}"/>
            </c:ext>
          </c:extLst>
        </c:ser>
        <c:ser>
          <c:idx val="1"/>
          <c:order val="1"/>
          <c:tx>
            <c:strRef>
              <c:f>'Gender Gap'!$A$24</c:f>
              <c:strCache>
                <c:ptCount val="1"/>
                <c:pt idx="0">
                  <c:v>Sì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'Gender Gap'!$B$23:$D$23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'Gender Gap'!$B$24:$D$24</c:f>
              <c:numCache>
                <c:formatCode>0%</c:formatCode>
                <c:ptCount val="3"/>
                <c:pt idx="0">
                  <c:v>0.23790322580645162</c:v>
                </c:pt>
                <c:pt idx="1">
                  <c:v>0.27777777777777779</c:v>
                </c:pt>
                <c:pt idx="2">
                  <c:v>0.16279069767441862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20-4E2F-AF18-5CF55E07F7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99421455"/>
        <c:axId val="2099421935"/>
      </c:barChart>
      <c:catAx>
        <c:axId val="209942145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421935"/>
        <c:crosses val="autoZero"/>
        <c:auto val="1"/>
        <c:lblAlgn val="ctr"/>
        <c:lblOffset val="100"/>
        <c:noMultiLvlLbl val="0"/>
      </c:catAx>
      <c:valAx>
        <c:axId val="20994219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421455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pivot35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/>
              <a:t>Come definiresti la tua conoscenza delle discipline STEM?</a:t>
            </a:r>
          </a:p>
          <a:p>
            <a:pPr>
              <a:defRPr sz="1200" b="1"/>
            </a:pPr>
            <a:r>
              <a:rPr lang="it-IT" sz="1200" b="1" dirty="0"/>
              <a:t>(PRE- Purple Talk)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STEM'!$B$33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DB3-4750-B289-70CD047B2A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DB3-4750-B289-70CD047B2A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DB3-4750-B289-70CD047B2A3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DB3-4750-B289-70CD047B2A30}"/>
              </c:ext>
            </c:extLst>
          </c:dPt>
          <c:dLbls>
            <c:dLbl>
              <c:idx val="0"/>
              <c:layout>
                <c:manualLayout>
                  <c:x val="9.7993827160493836E-3"/>
                  <c:y val="-7.05555555555555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B3-4750-B289-70CD047B2A30}"/>
                </c:ext>
              </c:extLst>
            </c:dLbl>
            <c:dLbl>
              <c:idx val="1"/>
              <c:layout>
                <c:manualLayout>
                  <c:x val="4.3117283950617209E-2"/>
                  <c:y val="-3.527777777777777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B3-4750-B289-70CD047B2A30}"/>
                </c:ext>
              </c:extLst>
            </c:dLbl>
            <c:dLbl>
              <c:idx val="2"/>
              <c:layout>
                <c:manualLayout>
                  <c:x val="3.9197530864197534E-2"/>
                  <c:y val="4.703703703703689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B3-4750-B289-70CD047B2A30}"/>
                </c:ext>
              </c:extLst>
            </c:dLbl>
            <c:dLbl>
              <c:idx val="3"/>
              <c:layout>
                <c:manualLayout>
                  <c:x val="-5.0956790123456823E-2"/>
                  <c:y val="-7.839506172839506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B3-4750-B289-70CD047B2A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STEM'!$A$34:$A$38</c:f>
              <c:strCache>
                <c:ptCount val="4"/>
                <c:pt idx="0">
                  <c:v>Approfondita</c:v>
                </c:pt>
                <c:pt idx="1">
                  <c:v>Adeguata</c:v>
                </c:pt>
                <c:pt idx="2">
                  <c:v>Superficiale</c:v>
                </c:pt>
                <c:pt idx="3">
                  <c:v>Nulla</c:v>
                </c:pt>
              </c:strCache>
            </c:strRef>
          </c:cat>
          <c:val>
            <c:numRef>
              <c:f>'Conoscenza STEM'!$B$34:$B$38</c:f>
              <c:numCache>
                <c:formatCode>General</c:formatCode>
                <c:ptCount val="4"/>
                <c:pt idx="0">
                  <c:v>6</c:v>
                </c:pt>
                <c:pt idx="1">
                  <c:v>42</c:v>
                </c:pt>
                <c:pt idx="2">
                  <c:v>97</c:v>
                </c:pt>
                <c:pt idx="3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B3-4750-B289-70CD047B2A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Post-Purple Talks TOT.xlsx]Conoscenza e interesse!Tabella pivot2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Dopo </a:t>
            </a:r>
            <a:r>
              <a:rPr lang="en-US" sz="1200" b="1" dirty="0" err="1"/>
              <a:t>l’evento</a:t>
            </a:r>
            <a:r>
              <a:rPr lang="en-US" sz="1200" b="1" dirty="0"/>
              <a:t>, come </a:t>
            </a:r>
            <a:r>
              <a:rPr lang="en-US" sz="1200" b="1" dirty="0" err="1"/>
              <a:t>definiresti</a:t>
            </a:r>
            <a:r>
              <a:rPr lang="en-US" sz="1200" b="1" dirty="0"/>
              <a:t> la </a:t>
            </a:r>
            <a:r>
              <a:rPr lang="en-US" sz="1200" b="1" dirty="0" err="1"/>
              <a:t>tua</a:t>
            </a:r>
            <a:r>
              <a:rPr lang="en-US" sz="1200" b="1" dirty="0"/>
              <a:t> </a:t>
            </a:r>
            <a:r>
              <a:rPr lang="en-US" sz="1200" b="1" dirty="0" err="1"/>
              <a:t>conoscenza</a:t>
            </a:r>
            <a:r>
              <a:rPr lang="en-US" sz="1200" b="1" dirty="0"/>
              <a:t> delle discipline STEM?</a:t>
            </a:r>
          </a:p>
          <a:p>
            <a:pPr>
              <a:defRPr sz="1200" b="1"/>
            </a:pPr>
            <a:r>
              <a:rPr lang="en-US" sz="1200" b="1" dirty="0"/>
              <a:t>(POST- Purple Talk)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e interesse'!$B$3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0F5-805A-FD8DD009CB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49-40F5-805A-FD8DD009CBF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49-40F5-805A-FD8DD009CBF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49-40F5-805A-FD8DD009CBF3}"/>
              </c:ext>
            </c:extLst>
          </c:dPt>
          <c:dLbls>
            <c:dLbl>
              <c:idx val="0"/>
              <c:layout>
                <c:manualLayout>
                  <c:x val="3.7237654320987655E-2"/>
                  <c:y val="-4.311728395061725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49-40F5-805A-FD8DD009CBF3}"/>
                </c:ext>
              </c:extLst>
            </c:dLbl>
            <c:dLbl>
              <c:idx val="1"/>
              <c:layout>
                <c:manualLayout>
                  <c:x val="7.839506172839435E-3"/>
                  <c:y val="5.87962962962962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49-40F5-805A-FD8DD009CBF3}"/>
                </c:ext>
              </c:extLst>
            </c:dLbl>
            <c:dLbl>
              <c:idx val="2"/>
              <c:layout>
                <c:manualLayout>
                  <c:x val="-4.3117283950617286E-2"/>
                  <c:y val="-1.959876543209880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49-40F5-805A-FD8DD009CBF3}"/>
                </c:ext>
              </c:extLst>
            </c:dLbl>
            <c:dLbl>
              <c:idx val="3"/>
              <c:layout>
                <c:manualLayout>
                  <c:x val="-2.5478395061728394E-2"/>
                  <c:y val="-5.48765432098765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49-40F5-805A-FD8DD009CB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e interesse'!$A$4:$A$8</c:f>
              <c:strCache>
                <c:ptCount val="4"/>
                <c:pt idx="0">
                  <c:v>Approfondita</c:v>
                </c:pt>
                <c:pt idx="1">
                  <c:v>Adeguata </c:v>
                </c:pt>
                <c:pt idx="2">
                  <c:v>Superficiale</c:v>
                </c:pt>
                <c:pt idx="3">
                  <c:v>Nulla</c:v>
                </c:pt>
              </c:strCache>
            </c:strRef>
          </c:cat>
          <c:val>
            <c:numRef>
              <c:f>'Conoscenza e interesse'!$B$4:$B$8</c:f>
              <c:numCache>
                <c:formatCode>General</c:formatCode>
                <c:ptCount val="4"/>
                <c:pt idx="0">
                  <c:v>23</c:v>
                </c:pt>
                <c:pt idx="1">
                  <c:v>81</c:v>
                </c:pt>
                <c:pt idx="2">
                  <c:v>14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C49-40F5-805A-FD8DD009CB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Post-Purple Talks TOT.xlsx]Conoscenza e interesse!Tabella pivot3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Il tuo interesse per le STEM è cambiato?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e interesse'!$B$16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041-4B2B-90ED-451AFDE890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041-4B2B-90ED-451AFDE890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041-4B2B-90ED-451AFDE89035}"/>
              </c:ext>
            </c:extLst>
          </c:dPt>
          <c:dLbls>
            <c:dLbl>
              <c:idx val="0"/>
              <c:layout>
                <c:manualLayout>
                  <c:x val="3.9981481481481396E-2"/>
                  <c:y val="-6.35000000000000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41-4B2B-90ED-451AFDE89035}"/>
                </c:ext>
              </c:extLst>
            </c:dLbl>
            <c:dLbl>
              <c:idx val="1"/>
              <c:layout>
                <c:manualLayout>
                  <c:x val="4.7037037037036954E-2"/>
                  <c:y val="3.527777777777777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41-4B2B-90ED-451AFDE89035}"/>
                </c:ext>
              </c:extLst>
            </c:dLbl>
            <c:dLbl>
              <c:idx val="2"/>
              <c:layout>
                <c:manualLayout>
                  <c:x val="-5.879629629629634E-2"/>
                  <c:y val="-1.411111111111117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041-4B2B-90ED-451AFDE89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e interesse'!$A$17:$A$20</c:f>
              <c:strCache>
                <c:ptCount val="3"/>
                <c:pt idx="0">
                  <c:v>È aumentato</c:v>
                </c:pt>
                <c:pt idx="1">
                  <c:v>È diminuito</c:v>
                </c:pt>
                <c:pt idx="2">
                  <c:v>È rimasto uguale</c:v>
                </c:pt>
              </c:strCache>
            </c:strRef>
          </c:cat>
          <c:val>
            <c:numRef>
              <c:f>'Conoscenza e interesse'!$B$17:$B$20</c:f>
              <c:numCache>
                <c:formatCode>General</c:formatCode>
                <c:ptCount val="3"/>
                <c:pt idx="0">
                  <c:v>40</c:v>
                </c:pt>
                <c:pt idx="1">
                  <c:v>10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41-4B2B-90ED-451AFDE8903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Post-Purple Talks TOT.xlsx]Conoscenza e interesse!Tabella pivot4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Ti senti più motivata/o a considerare un percorso STEM dopo questo evento?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e interesse'!$B$29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00-48CB-B8E4-D0217DE11F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00-48CB-B8E4-D0217DE11F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300-48CB-B8E4-D0217DE11FC4}"/>
              </c:ext>
            </c:extLst>
          </c:dPt>
          <c:dLbls>
            <c:dLbl>
              <c:idx val="0"/>
              <c:layout>
                <c:manualLayout>
                  <c:x val="3.7629629629629631E-2"/>
                  <c:y val="-4.586111111111114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00-48CB-B8E4-D0217DE11FC4}"/>
                </c:ext>
              </c:extLst>
            </c:dLbl>
            <c:dLbl>
              <c:idx val="1"/>
              <c:layout>
                <c:manualLayout>
                  <c:x val="3.9981481481481396E-2"/>
                  <c:y val="4.233333333333320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00-48CB-B8E4-D0217DE11FC4}"/>
                </c:ext>
              </c:extLst>
            </c:dLbl>
            <c:dLbl>
              <c:idx val="2"/>
              <c:layout>
                <c:manualLayout>
                  <c:x val="-4.9388888888888892E-2"/>
                  <c:y val="-7.055555555555555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00-48CB-B8E4-D0217DE11F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e interesse'!$A$30:$A$33</c:f>
              <c:strCache>
                <c:ptCount val="3"/>
                <c:pt idx="0">
                  <c:v>Sì</c:v>
                </c:pt>
                <c:pt idx="1">
                  <c:v>No</c:v>
                </c:pt>
                <c:pt idx="2">
                  <c:v>Forse</c:v>
                </c:pt>
              </c:strCache>
            </c:strRef>
          </c:cat>
          <c:val>
            <c:numRef>
              <c:f>'Conoscenza e interesse'!$B$30:$B$33</c:f>
              <c:numCache>
                <c:formatCode>General</c:formatCode>
                <c:ptCount val="3"/>
                <c:pt idx="0">
                  <c:v>21</c:v>
                </c:pt>
                <c:pt idx="1">
                  <c:v>41</c:v>
                </c:pt>
                <c:pt idx="2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00-48CB-B8E4-D0217DE11F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Post-Purple Talks TOT.xlsx]Stereotipi di genere!Tabella pivot5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L’evento ti ha fatto cambiare idea su qualche stereotipo di genere relativo alle STEM?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'Stereotipi di genere'!$B$2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BE-4E8C-95C8-24245E1E38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BE-4E8C-95C8-24245E1E38CB}"/>
              </c:ext>
            </c:extLst>
          </c:dPt>
          <c:dLbls>
            <c:dLbl>
              <c:idx val="0"/>
              <c:layout>
                <c:manualLayout>
                  <c:x val="5.3847933509508186E-2"/>
                  <c:y val="-3.945304836331985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BE-4E8C-95C8-24245E1E38CB}"/>
                </c:ext>
              </c:extLst>
            </c:dLbl>
            <c:dLbl>
              <c:idx val="1"/>
              <c:layout>
                <c:manualLayout>
                  <c:x val="-6.3212791511161784E-2"/>
                  <c:y val="1.820909924460913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BE-4E8C-95C8-24245E1E38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'Stereotipi di genere'!$A$3:$A$5</c:f>
              <c:strCache>
                <c:ptCount val="2"/>
                <c:pt idx="0">
                  <c:v>Sì </c:v>
                </c:pt>
                <c:pt idx="1">
                  <c:v>No</c:v>
                </c:pt>
              </c:strCache>
            </c:strRef>
          </c:cat>
          <c:val>
            <c:numRef>
              <c:f>'Stereotipi di genere'!$B$3:$B$5</c:f>
              <c:numCache>
                <c:formatCode>General</c:formatCode>
                <c:ptCount val="2"/>
                <c:pt idx="0">
                  <c:v>33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BE-4E8C-95C8-24245E1E38C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3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300" b="1"/>
              <a:t>La scelta del percorso di studi dopo le superiori per te è: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'Scelta percorso uni'!$A$13</c:f>
              <c:strCache>
                <c:ptCount val="1"/>
                <c:pt idx="0">
                  <c:v>Estremamente facile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'Scelta percorso uni'!$B$12:$D$12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'Scelta percorso uni'!$B$13:$D$13</c:f>
              <c:numCache>
                <c:formatCode>0%</c:formatCode>
                <c:ptCount val="3"/>
                <c:pt idx="0">
                  <c:v>3.9215686274509803E-2</c:v>
                </c:pt>
                <c:pt idx="1">
                  <c:v>3.0864197530864196E-2</c:v>
                </c:pt>
                <c:pt idx="2">
                  <c:v>4.6511627906976744E-2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CE-4BAB-B3B8-4A8B55597224}"/>
            </c:ext>
          </c:extLst>
        </c:ser>
        <c:ser>
          <c:idx val="1"/>
          <c:order val="1"/>
          <c:tx>
            <c:strRef>
              <c:f>'Scelta percorso uni'!$A$14</c:f>
              <c:strCache>
                <c:ptCount val="1"/>
                <c:pt idx="0">
                  <c:v>Molto facile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'Scelta percorso uni'!$B$12:$D$12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'Scelta percorso uni'!$B$14:$D$14</c:f>
              <c:numCache>
                <c:formatCode>0%</c:formatCode>
                <c:ptCount val="3"/>
                <c:pt idx="0">
                  <c:v>7.0588235294117646E-2</c:v>
                </c:pt>
                <c:pt idx="1">
                  <c:v>6.1728395061728392E-2</c:v>
                </c:pt>
                <c:pt idx="2">
                  <c:v>9.3023255813953487E-2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CE-4BAB-B3B8-4A8B55597224}"/>
            </c:ext>
          </c:extLst>
        </c:ser>
        <c:ser>
          <c:idx val="2"/>
          <c:order val="2"/>
          <c:tx>
            <c:strRef>
              <c:f>'Scelta percorso uni'!$A$15</c:f>
              <c:strCache>
                <c:ptCount val="1"/>
                <c:pt idx="0">
                  <c:v>Abbastanza facile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'Scelta percorso uni'!$B$12:$D$12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'Scelta percorso uni'!$B$15:$D$15</c:f>
              <c:numCache>
                <c:formatCode>0%</c:formatCode>
                <c:ptCount val="3"/>
                <c:pt idx="0">
                  <c:v>0.29411764705882354</c:v>
                </c:pt>
                <c:pt idx="1">
                  <c:v>0.25308641975308643</c:v>
                </c:pt>
                <c:pt idx="2">
                  <c:v>0.37209302325581395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CE-4BAB-B3B8-4A8B55597224}"/>
            </c:ext>
          </c:extLst>
        </c:ser>
        <c:ser>
          <c:idx val="3"/>
          <c:order val="3"/>
          <c:tx>
            <c:strRef>
              <c:f>'Scelta percorso uni'!$A$16</c:f>
              <c:strCache>
                <c:ptCount val="1"/>
                <c:pt idx="0">
                  <c:v>Poco facile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'Scelta percorso uni'!$B$12:$D$12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'Scelta percorso uni'!$B$16:$D$16</c:f>
              <c:numCache>
                <c:formatCode>0%</c:formatCode>
                <c:ptCount val="3"/>
                <c:pt idx="0">
                  <c:v>0.396078431372549</c:v>
                </c:pt>
                <c:pt idx="1">
                  <c:v>0.40123456790123457</c:v>
                </c:pt>
                <c:pt idx="2">
                  <c:v>0.39534883720930231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CE-4BAB-B3B8-4A8B55597224}"/>
            </c:ext>
          </c:extLst>
        </c:ser>
        <c:ser>
          <c:idx val="4"/>
          <c:order val="4"/>
          <c:tx>
            <c:strRef>
              <c:f>'Scelta percorso uni'!$A$17</c:f>
              <c:strCache>
                <c:ptCount val="1"/>
                <c:pt idx="0">
                  <c:v>Per nulla facile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'Scelta percorso uni'!$B$12:$D$12</c:f>
              <c:strCache>
                <c:ptCount val="3"/>
                <c:pt idx="0">
                  <c:v>Totale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'Scelta percorso uni'!$B$17:$D$17</c:f>
              <c:numCache>
                <c:formatCode>0%</c:formatCode>
                <c:ptCount val="3"/>
                <c:pt idx="0">
                  <c:v>0.2</c:v>
                </c:pt>
                <c:pt idx="1">
                  <c:v>0.25308641975308643</c:v>
                </c:pt>
                <c:pt idx="2">
                  <c:v>9.3023255813953487E-2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CE-4BAB-B3B8-4A8B5559722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99419535"/>
        <c:axId val="2099399375"/>
      </c:barChart>
      <c:catAx>
        <c:axId val="209941953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399375"/>
        <c:crosses val="autoZero"/>
        <c:auto val="1"/>
        <c:lblAlgn val="ctr"/>
        <c:lblOffset val="100"/>
        <c:noMultiLvlLbl val="0"/>
      </c:catAx>
      <c:valAx>
        <c:axId val="2099399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419535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Quali fra le seguenti motivazioni reputi più importanti per la tua scelta formativa futura?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'Scelta percorso uni'!$B$37</c:f>
              <c:strCache>
                <c:ptCount val="1"/>
                <c:pt idx="0">
                  <c:v>Femmine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'Scelta percorso uni'!$A$38:$A$46</c:f>
              <c:strCache>
                <c:ptCount val="9"/>
                <c:pt idx="0">
                  <c:v>Passione/talento/interesse personale per la materia</c:v>
                </c:pt>
                <c:pt idx="1">
                  <c:v>Prospettive remunerative più alte</c:v>
                </c:pt>
                <c:pt idx="2">
                  <c:v>Facilità nella successiva ricerca di un impiego</c:v>
                </c:pt>
                <c:pt idx="3">
                  <c:v>Affinità del percorso di studi con la professione/carriera</c:v>
                </c:pt>
                <c:pt idx="4">
                  <c:v>Contribuire al benessere della comunità, all’ambiente, al progresso sociale</c:v>
                </c:pt>
                <c:pt idx="5">
                  <c:v>Comodità o vicinanza rispetto al luogo di residenza/abitazione</c:v>
                </c:pt>
                <c:pt idx="6">
                  <c:v>Esperienza di studio all’estero/in un contesto internazionale</c:v>
                </c:pt>
                <c:pt idx="7">
                  <c:v>Forte specializzazione in unico ambito-settore</c:v>
                </c:pt>
                <c:pt idx="8">
                  <c:v>Convenienza economica</c:v>
                </c:pt>
              </c:strCache>
            </c:strRef>
          </c:cat>
          <c:val>
            <c:numRef>
              <c:f>'Scelta percorso uni'!$B$38:$B$46</c:f>
              <c:numCache>
                <c:formatCode>0%</c:formatCode>
                <c:ptCount val="9"/>
                <c:pt idx="0">
                  <c:v>0.37467018469656993</c:v>
                </c:pt>
                <c:pt idx="1">
                  <c:v>7.3878627968337732E-2</c:v>
                </c:pt>
                <c:pt idx="2">
                  <c:v>7.9155672823219003E-2</c:v>
                </c:pt>
                <c:pt idx="3">
                  <c:v>0.13456464379947231</c:v>
                </c:pt>
                <c:pt idx="4">
                  <c:v>7.1240105540897103E-2</c:v>
                </c:pt>
                <c:pt idx="5">
                  <c:v>2.3746701846965697E-2</c:v>
                </c:pt>
                <c:pt idx="6">
                  <c:v>0.13984168865435356</c:v>
                </c:pt>
                <c:pt idx="7">
                  <c:v>3.1662269129287601E-2</c:v>
                </c:pt>
                <c:pt idx="8">
                  <c:v>7.1240105540897103E-2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FD-4CBF-A25B-53099C283D5B}"/>
            </c:ext>
          </c:extLst>
        </c:ser>
        <c:ser>
          <c:idx val="1"/>
          <c:order val="1"/>
          <c:tx>
            <c:strRef>
              <c:f>'Scelta percorso uni'!$C$37</c:f>
              <c:strCache>
                <c:ptCount val="1"/>
                <c:pt idx="0">
                  <c:v>Maschi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'Scelta percorso uni'!$A$38:$A$46</c:f>
              <c:strCache>
                <c:ptCount val="9"/>
                <c:pt idx="0">
                  <c:v>Passione/talento/interesse personale per la materia</c:v>
                </c:pt>
                <c:pt idx="1">
                  <c:v>Prospettive remunerative più alte</c:v>
                </c:pt>
                <c:pt idx="2">
                  <c:v>Facilità nella successiva ricerca di un impiego</c:v>
                </c:pt>
                <c:pt idx="3">
                  <c:v>Affinità del percorso di studi con la professione/carriera</c:v>
                </c:pt>
                <c:pt idx="4">
                  <c:v>Contribuire al benessere della comunità, all’ambiente, al progresso sociale</c:v>
                </c:pt>
                <c:pt idx="5">
                  <c:v>Comodità o vicinanza rispetto al luogo di residenza/abitazione</c:v>
                </c:pt>
                <c:pt idx="6">
                  <c:v>Esperienza di studio all’estero/in un contesto internazionale</c:v>
                </c:pt>
                <c:pt idx="7">
                  <c:v>Forte specializzazione in unico ambito-settore</c:v>
                </c:pt>
                <c:pt idx="8">
                  <c:v>Convenienza economica</c:v>
                </c:pt>
              </c:strCache>
            </c:strRef>
          </c:cat>
          <c:val>
            <c:numRef>
              <c:f>'Scelta percorso uni'!$C$38:$C$46</c:f>
              <c:numCache>
                <c:formatCode>0%</c:formatCode>
                <c:ptCount val="9"/>
                <c:pt idx="0">
                  <c:v>0.34803921568627449</c:v>
                </c:pt>
                <c:pt idx="1">
                  <c:v>0.12745098039215685</c:v>
                </c:pt>
                <c:pt idx="2">
                  <c:v>0.13235294117647059</c:v>
                </c:pt>
                <c:pt idx="3">
                  <c:v>9.3137254901960786E-2</c:v>
                </c:pt>
                <c:pt idx="4">
                  <c:v>5.3921568627450983E-2</c:v>
                </c:pt>
                <c:pt idx="5">
                  <c:v>1.9607843137254902E-2</c:v>
                </c:pt>
                <c:pt idx="6">
                  <c:v>9.3137254901960786E-2</c:v>
                </c:pt>
                <c:pt idx="7">
                  <c:v>3.4313725490196081E-2</c:v>
                </c:pt>
                <c:pt idx="8">
                  <c:v>9.8039215686274508E-2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FD-4CBF-A25B-53099C283D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7349935"/>
        <c:axId val="97357615"/>
      </c:barChart>
      <c:catAx>
        <c:axId val="9734993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357615"/>
        <c:crosses val="autoZero"/>
        <c:auto val="1"/>
        <c:lblAlgn val="ctr"/>
        <c:lblOffset val="100"/>
        <c:noMultiLvlLbl val="0"/>
      </c:catAx>
      <c:valAx>
        <c:axId val="973576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349935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pivot35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/>
              <a:t>Come definiresti la tua conoscenza delle discipline STEM?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STEM'!$B$33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41-46DF-AB5F-809E948B68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41-46DF-AB5F-809E948B680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841-46DF-AB5F-809E948B680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41-46DF-AB5F-809E948B680D}"/>
              </c:ext>
            </c:extLst>
          </c:dPt>
          <c:dLbls>
            <c:dLbl>
              <c:idx val="0"/>
              <c:layout>
                <c:manualLayout>
                  <c:x val="9.7993827160493836E-3"/>
                  <c:y val="-7.05555555555555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41-46DF-AB5F-809E948B680D}"/>
                </c:ext>
              </c:extLst>
            </c:dLbl>
            <c:dLbl>
              <c:idx val="1"/>
              <c:layout>
                <c:manualLayout>
                  <c:x val="4.3117283950617209E-2"/>
                  <c:y val="-3.527777777777777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41-46DF-AB5F-809E948B680D}"/>
                </c:ext>
              </c:extLst>
            </c:dLbl>
            <c:dLbl>
              <c:idx val="2"/>
              <c:layout>
                <c:manualLayout>
                  <c:x val="3.9197530864197534E-2"/>
                  <c:y val="4.703703703703689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41-46DF-AB5F-809E948B680D}"/>
                </c:ext>
              </c:extLst>
            </c:dLbl>
            <c:dLbl>
              <c:idx val="3"/>
              <c:layout>
                <c:manualLayout>
                  <c:x val="-5.0956790123456823E-2"/>
                  <c:y val="-7.839506172839506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841-46DF-AB5F-809E948B68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STEM'!$A$34:$A$38</c:f>
              <c:strCache>
                <c:ptCount val="4"/>
                <c:pt idx="0">
                  <c:v>Approfondita</c:v>
                </c:pt>
                <c:pt idx="1">
                  <c:v>Adeguata</c:v>
                </c:pt>
                <c:pt idx="2">
                  <c:v>Superficiale</c:v>
                </c:pt>
                <c:pt idx="3">
                  <c:v>Nulla</c:v>
                </c:pt>
              </c:strCache>
            </c:strRef>
          </c:cat>
          <c:val>
            <c:numRef>
              <c:f>'Conoscenza STEM'!$B$34:$B$38</c:f>
              <c:numCache>
                <c:formatCode>General</c:formatCode>
                <c:ptCount val="4"/>
                <c:pt idx="0">
                  <c:v>6</c:v>
                </c:pt>
                <c:pt idx="1">
                  <c:v>42</c:v>
                </c:pt>
                <c:pt idx="2">
                  <c:v>97</c:v>
                </c:pt>
                <c:pt idx="3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41-46DF-AB5F-809E948B68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pivot34</c:name>
    <c:fmtId val="23"/>
  </c:pivotSource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/>
              <a:t>Hai già sentito parlare dell'acronimo STEM?</a:t>
            </a:r>
            <a:endParaRPr lang="en-US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STEM'!$B$3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B12-410D-B6A7-3F42D5F626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12-410D-B6A7-3F42D5F626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12-410D-B6A7-3F42D5F626D3}"/>
              </c:ext>
            </c:extLst>
          </c:dPt>
          <c:dLbls>
            <c:dLbl>
              <c:idx val="0"/>
              <c:layout>
                <c:manualLayout>
                  <c:x val="3.9617771419086241E-2"/>
                  <c:y val="-6.1342179303397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12-410D-B6A7-3F42D5F626D3}"/>
                </c:ext>
              </c:extLst>
            </c:dLbl>
            <c:dLbl>
              <c:idx val="1"/>
              <c:layout>
                <c:manualLayout>
                  <c:x val="-5.4213792468223283E-2"/>
                  <c:y val="1.314475270787072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12-410D-B6A7-3F42D5F626D3}"/>
                </c:ext>
              </c:extLst>
            </c:dLbl>
            <c:dLbl>
              <c:idx val="2"/>
              <c:layout>
                <c:manualLayout>
                  <c:x val="-3.127718796243651E-2"/>
                  <c:y val="-5.25790108314832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B12-410D-B6A7-3F42D5F626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STEM'!$A$4:$A$7</c:f>
              <c:strCache>
                <c:ptCount val="3"/>
                <c:pt idx="0">
                  <c:v>Sì </c:v>
                </c:pt>
                <c:pt idx="1">
                  <c:v>No </c:v>
                </c:pt>
                <c:pt idx="2">
                  <c:v>Non ricordo</c:v>
                </c:pt>
              </c:strCache>
            </c:strRef>
          </c:cat>
          <c:val>
            <c:numRef>
              <c:f>'Conoscenza STEM'!$B$4:$B$7</c:f>
              <c:numCache>
                <c:formatCode>General</c:formatCode>
                <c:ptCount val="3"/>
                <c:pt idx="0">
                  <c:v>105</c:v>
                </c:pt>
                <c:pt idx="1">
                  <c:v>127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12-410D-B6A7-3F42D5F626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pivot36</c:name>
    <c:fmtId val="2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Hai </a:t>
            </a:r>
            <a:r>
              <a:rPr lang="en-US" sz="12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già</a:t>
            </a: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2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sentito</a:t>
            </a: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2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parlare</a:t>
            </a: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sz="12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dell'acronimo</a:t>
            </a: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STEM? (</a:t>
            </a:r>
            <a:r>
              <a:rPr lang="en-US" sz="1200" b="1" i="0" u="none" strike="noStrike" kern="1200" spc="0" baseline="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Femmine</a:t>
            </a:r>
            <a:r>
              <a:rPr lang="en-US" sz="12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)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STEM'!$F$3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1A-46CD-815B-24F81C5025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1A-46CD-815B-24F81C5025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1A-46CD-815B-24F81C502518}"/>
              </c:ext>
            </c:extLst>
          </c:dPt>
          <c:dLbls>
            <c:dLbl>
              <c:idx val="0"/>
              <c:layout>
                <c:manualLayout>
                  <c:x val="5.7724334033903729E-2"/>
                  <c:y val="-4.629629629629629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1A-46CD-815B-24F81C502518}"/>
                </c:ext>
              </c:extLst>
            </c:dLbl>
            <c:dLbl>
              <c:idx val="1"/>
              <c:layout>
                <c:manualLayout>
                  <c:x val="-5.5415360672547577E-2"/>
                  <c:y val="1.85185185185185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1A-46CD-815B-24F81C502518}"/>
                </c:ext>
              </c:extLst>
            </c:dLbl>
            <c:dLbl>
              <c:idx val="2"/>
              <c:layout>
                <c:manualLayout>
                  <c:x val="-1.6162813529493003E-2"/>
                  <c:y val="-7.87037037037037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1A-46CD-815B-24F81C5025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STEM'!$E$4:$E$7</c:f>
              <c:strCache>
                <c:ptCount val="3"/>
                <c:pt idx="0">
                  <c:v>Sì </c:v>
                </c:pt>
                <c:pt idx="1">
                  <c:v>No </c:v>
                </c:pt>
                <c:pt idx="2">
                  <c:v>Non ricordo</c:v>
                </c:pt>
              </c:strCache>
            </c:strRef>
          </c:cat>
          <c:val>
            <c:numRef>
              <c:f>'Conoscenza STEM'!$F$4:$F$7</c:f>
              <c:numCache>
                <c:formatCode>General</c:formatCode>
                <c:ptCount val="3"/>
                <c:pt idx="0">
                  <c:v>67</c:v>
                </c:pt>
                <c:pt idx="1">
                  <c:v>83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1A-46CD-815B-24F81C5025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pivot37</c:name>
    <c:fmtId val="25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 dirty="0">
                <a:solidFill>
                  <a:srgbClr val="595959"/>
                </a:solidFill>
                <a:effectLst/>
              </a:rPr>
              <a:t>Hai </a:t>
            </a:r>
            <a:r>
              <a:rPr lang="en-US" sz="1200" b="1" i="0" u="none" strike="noStrike" kern="1200" spc="0" baseline="0" dirty="0" err="1">
                <a:solidFill>
                  <a:srgbClr val="595959"/>
                </a:solidFill>
                <a:effectLst/>
              </a:rPr>
              <a:t>già</a:t>
            </a:r>
            <a:r>
              <a:rPr lang="en-US" sz="1200" b="1" i="0" u="none" strike="noStrike" kern="1200" spc="0" baseline="0" dirty="0">
                <a:solidFill>
                  <a:srgbClr val="595959"/>
                </a:solidFill>
                <a:effectLst/>
              </a:rPr>
              <a:t> </a:t>
            </a:r>
            <a:r>
              <a:rPr lang="en-US" sz="1200" b="1" i="0" u="none" strike="noStrike" kern="1200" spc="0" baseline="0" dirty="0" err="1">
                <a:solidFill>
                  <a:srgbClr val="595959"/>
                </a:solidFill>
                <a:effectLst/>
              </a:rPr>
              <a:t>sentito</a:t>
            </a:r>
            <a:r>
              <a:rPr lang="en-US" sz="1200" b="1" i="0" u="none" strike="noStrike" kern="1200" spc="0" baseline="0" dirty="0">
                <a:solidFill>
                  <a:srgbClr val="595959"/>
                </a:solidFill>
                <a:effectLst/>
              </a:rPr>
              <a:t> </a:t>
            </a:r>
            <a:r>
              <a:rPr lang="en-US" sz="1200" b="1" i="0" u="none" strike="noStrike" kern="1200" spc="0" baseline="0" dirty="0" err="1">
                <a:solidFill>
                  <a:srgbClr val="595959"/>
                </a:solidFill>
                <a:effectLst/>
              </a:rPr>
              <a:t>parlare</a:t>
            </a:r>
            <a:r>
              <a:rPr lang="en-US" sz="1200" b="1" i="0" u="none" strike="noStrike" kern="1200" spc="0" baseline="0" dirty="0">
                <a:solidFill>
                  <a:srgbClr val="595959"/>
                </a:solidFill>
                <a:effectLst/>
              </a:rPr>
              <a:t> </a:t>
            </a:r>
            <a:r>
              <a:rPr lang="en-US" sz="1200" b="1" i="0" u="none" strike="noStrike" kern="1200" spc="0" baseline="0" dirty="0" err="1">
                <a:solidFill>
                  <a:srgbClr val="595959"/>
                </a:solidFill>
                <a:effectLst/>
              </a:rPr>
              <a:t>dell'acronimo</a:t>
            </a:r>
            <a:r>
              <a:rPr lang="en-US" sz="1200" b="1" i="0" u="none" strike="noStrike" kern="1200" spc="0" baseline="0" dirty="0">
                <a:solidFill>
                  <a:srgbClr val="595959"/>
                </a:solidFill>
                <a:effectLst/>
              </a:rPr>
              <a:t> STEM? (Maschi</a:t>
            </a:r>
            <a:endParaRPr lang="en-US" sz="1200" b="1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1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STEM'!$J$3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AA-443A-87D8-3C6A3F9C9C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AA-443A-87D8-3C6A3F9C9C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AA-443A-87D8-3C6A3F9C9C62}"/>
              </c:ext>
            </c:extLst>
          </c:dPt>
          <c:dLbls>
            <c:dLbl>
              <c:idx val="0"/>
              <c:layout>
                <c:manualLayout>
                  <c:x val="5.5964994767531639E-2"/>
                  <c:y val="-1.388888888888888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AA-443A-87D8-3C6A3F9C9C62}"/>
                </c:ext>
              </c:extLst>
            </c:dLbl>
            <c:dLbl>
              <c:idx val="1"/>
              <c:layout>
                <c:manualLayout>
                  <c:x val="-4.1365430915132104E-2"/>
                  <c:y val="1.851851851851860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FAA-443A-87D8-3C6A3F9C9C62}"/>
                </c:ext>
              </c:extLst>
            </c:dLbl>
            <c:dLbl>
              <c:idx val="2"/>
              <c:layout>
                <c:manualLayout>
                  <c:x val="-3.4065648988932301E-2"/>
                  <c:y val="-7.87037037037037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FAA-443A-87D8-3C6A3F9C9C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STEM'!$I$4:$I$7</c:f>
              <c:strCache>
                <c:ptCount val="3"/>
                <c:pt idx="0">
                  <c:v>Sì </c:v>
                </c:pt>
                <c:pt idx="1">
                  <c:v>No </c:v>
                </c:pt>
                <c:pt idx="2">
                  <c:v>Non ricordo</c:v>
                </c:pt>
              </c:strCache>
            </c:strRef>
          </c:cat>
          <c:val>
            <c:numRef>
              <c:f>'Conoscenza STEM'!$J$4:$J$7</c:f>
              <c:numCache>
                <c:formatCode>General</c:formatCode>
                <c:ptCount val="3"/>
                <c:pt idx="0">
                  <c:v>35</c:v>
                </c:pt>
                <c:pt idx="1">
                  <c:v>43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AA-443A-87D8-3C6A3F9C9C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[Questionario Pre-Purple Talk TOT.xlsx]Conoscenza STEM!Tabella pivot38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/>
              <a:t>Come definiresti la tua conoscenza delle discipline STEM? (Femmine)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'Conoscenza STEM'!$F$33</c:f>
              <c:strCache>
                <c:ptCount val="1"/>
                <c:pt idx="0">
                  <c:v>Totale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51-45AE-AABF-460CBDFC79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51-45AE-AABF-460CBDFC79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51-45AE-AABF-460CBDFC790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51-45AE-AABF-460CBDFC790A}"/>
              </c:ext>
            </c:extLst>
          </c:dPt>
          <c:dLbls>
            <c:dLbl>
              <c:idx val="0"/>
              <c:layout>
                <c:manualLayout>
                  <c:x val="0"/>
                  <c:y val="-8.633298928541892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51-45AE-AABF-460CBDFC790A}"/>
                </c:ext>
              </c:extLst>
            </c:dLbl>
            <c:dLbl>
              <c:idx val="1"/>
              <c:layout>
                <c:manualLayout>
                  <c:x val="6.2503768066726459E-2"/>
                  <c:y val="-1.918510873009308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51-45AE-AABF-460CBDFC790A}"/>
                </c:ext>
              </c:extLst>
            </c:dLbl>
            <c:dLbl>
              <c:idx val="2"/>
              <c:layout>
                <c:manualLayout>
                  <c:x val="3.385620770281017E-2"/>
                  <c:y val="5.755532619027909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51-45AE-AABF-460CBDFC790A}"/>
                </c:ext>
              </c:extLst>
            </c:dLbl>
            <c:dLbl>
              <c:idx val="3"/>
              <c:layout>
                <c:manualLayout>
                  <c:x val="-5.9899444397279553E-2"/>
                  <c:y val="-9.592554365046544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51-45AE-AABF-460CBDFC79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'Conoscenza STEM'!$E$34:$E$38</c:f>
              <c:strCache>
                <c:ptCount val="4"/>
                <c:pt idx="0">
                  <c:v>Approfondita</c:v>
                </c:pt>
                <c:pt idx="1">
                  <c:v>Adeguata</c:v>
                </c:pt>
                <c:pt idx="2">
                  <c:v>Superficiale</c:v>
                </c:pt>
                <c:pt idx="3">
                  <c:v>Nulla</c:v>
                </c:pt>
              </c:strCache>
            </c:strRef>
          </c:cat>
          <c:val>
            <c:numRef>
              <c:f>'Conoscenza STEM'!$F$34:$F$38</c:f>
              <c:numCache>
                <c:formatCode>General</c:formatCode>
                <c:ptCount val="4"/>
                <c:pt idx="0">
                  <c:v>5</c:v>
                </c:pt>
                <c:pt idx="1">
                  <c:v>28</c:v>
                </c:pt>
                <c:pt idx="2">
                  <c:v>62</c:v>
                </c:pt>
                <c:pt idx="3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51-45AE-AABF-460CBDFC79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A4FFA2-031C-EA9E-37D4-A86DC56A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C60BDA-B8B7-1067-2D53-29633979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E2AB72-9516-031D-3E50-0F040991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CF3587-AED4-1DC2-3F92-537BCC02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415E83-1DD2-F72B-4B8B-D171C838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8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2D2E26-98BD-F95D-80A0-E6BF6E2B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69F0D4-0C67-F065-EE42-D8F8AB17F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AC5ABA-3787-88BA-02E7-2162EE5A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0C2C62-E73C-5622-8B5D-8F815EC2D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AA5E8E-49CF-B309-1987-7C80FE84F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4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596655D-A05D-4033-2D62-70B0F2780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F80CD45-9A2D-E9BB-2142-014F34570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054A95-3640-02CA-5356-3E7A0414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9DC8B4-1A71-9FA1-4E6F-5E3829B44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C8A4A9-C73E-41A0-BB5F-FB1EE3AF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9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12BA0-8F4E-4207-FDFD-3BD79EA5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B19BEA-7532-53D2-3B89-0039441C6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B9E2F9-1C2D-8663-361A-1EE57F07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D9B56D-B938-9653-65FC-6783D9458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5A6757-819E-CAD2-8C3B-E4D0EC97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1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963523-5054-734B-45A3-0994BB1B1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982F1A-354F-E5C5-1C4C-35AC1E22E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FC7140-F999-73C8-534E-E26C31F7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FA1072-6F08-1849-0A1E-B826E405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1648BF-2823-90A3-4451-98BDFE1C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938D17-711C-7F3A-0B12-BB5BFECC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AD8A22-0649-2340-B6D0-5DE343659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C92DF8-DB65-3BD0-88E0-5D65A39FC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80B0D2-AAE3-0570-FC38-9E3EF524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16ED0A-F7F3-2849-E15F-D2C11FA50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ED74FC-B6AB-1172-F0BA-C7C49935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6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C09BDA-818D-5B24-123A-77F65BCC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EF3ADB-8147-5E88-82D0-1E1B9E714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1F5A51-934F-15B7-FC48-10B5C1449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5C80FD-215F-B794-4DC5-F0FDFE232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0A1F54-5501-3C6B-098C-13AC4FA2A5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B2B91DD-4D8C-E48D-5DC2-F6E749B59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8CDF39-C757-248D-3153-6A94E80D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B91D057-29EE-7D03-59D5-E36529E57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24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C107AC-7B5C-3F23-F35F-56A96134F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22E7B1-4583-441E-1E72-B6DB7547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ACC24FA-72CD-C6C3-E87F-4A44839E7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430748B-4EB0-CAC8-D856-D861CFFDA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5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DB9EFD4-700A-96F5-1F86-51D80978B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D3974A-B2BA-C587-9058-E623F740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0032027-2C56-D44F-445A-6CC9F501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3435C9-858F-7D15-8FEB-B6E15DC3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07C578-4DC5-D2A5-D2DB-3D666DFBF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DD3684F-8F2B-2DDA-2814-D4BF06910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5E9434-B15B-539F-9180-7B7A801E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C362311-5470-4D80-7ACF-374040D1A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B4CDB5-ECCD-9167-E494-A1F9C6A6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6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309106-0D76-E301-004C-9EF57470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AB457FF-198A-5FC6-A084-0567C2A33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D92ADD-4E0B-118C-AEA3-E704B026A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C25BBC-E3B9-A6B8-04CD-3A3D4A547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7BDE17-CF26-2610-DA6C-F32DE8FA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812D27E-1AAD-288B-9A94-82B40011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E623632-A61D-6591-63F2-203385E6B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22A82D-4C6C-C1FE-4E2C-67037AFBD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8BA67C-28CC-3FB8-2CDB-D1DE35B53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D253D-A4B2-4EEA-9672-CE5994759394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28775E-E281-92A2-0DD9-BA63017C0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7AA53E-7773-B365-ED55-EED36C3DD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0EE6DB-2689-43D4-9021-F510E852B3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9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DF190A2C-9D9D-2F7A-AF32-29F8D37B21B9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92BC7C5-549C-6737-36BB-DA513B8D2E1B}"/>
              </a:ext>
            </a:extLst>
          </p:cNvPr>
          <p:cNvSpPr txBox="1"/>
          <p:nvPr/>
        </p:nvSpPr>
        <p:spPr>
          <a:xfrm>
            <a:off x="1392724" y="1472591"/>
            <a:ext cx="9406551" cy="277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4000" b="1" i="1" dirty="0"/>
              <a:t>Analisi con dati aggregati dei questionari Purple Talk </a:t>
            </a:r>
          </a:p>
          <a:p>
            <a:pPr algn="ctr">
              <a:lnSpc>
                <a:spcPct val="150000"/>
              </a:lnSpc>
            </a:pPr>
            <a:r>
              <a:rPr lang="it-IT" sz="4000" b="1" i="1" dirty="0"/>
              <a:t>(21 marzo e 27 ottobre)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664441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453E7-DC11-7FB3-4507-36CBCBC1C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3D911455-2110-64EF-3C79-97F14D9BD7FA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A961988-AE10-504B-C034-7EA0A2530662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(1/7)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6EE68D-84C8-11AA-B7DE-DA672909D6DE}"/>
              </a:ext>
            </a:extLst>
          </p:cNvPr>
          <p:cNvSpPr txBox="1"/>
          <p:nvPr/>
        </p:nvSpPr>
        <p:spPr>
          <a:xfrm>
            <a:off x="1149792" y="1177477"/>
            <a:ext cx="10348110" cy="1030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Il 37% dei partecipanti considera le discipline STEM come quelle che garantiscono le </a:t>
            </a:r>
            <a:r>
              <a:rPr lang="it-IT" sz="1400" b="1" dirty="0"/>
              <a:t>migliori opportunità professionali rispetto ad altri corsi universitari</a:t>
            </a:r>
            <a:r>
              <a:rPr lang="it-IT" sz="1400" dirty="0"/>
              <a:t>. Questa convinzione non mostra differenze rilevanti tra i generi: maschi e femmine, infatti, condividono in egual misura la percezione che le materie STEM offrano prospettive lavorative più ampie.</a:t>
            </a:r>
            <a:endParaRPr lang="en-US" sz="140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3E93DEA2-DD8E-BF81-91A6-48590A6A06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98453"/>
              </p:ext>
            </p:extLst>
          </p:nvPr>
        </p:nvGraphicFramePr>
        <p:xfrm>
          <a:off x="1149792" y="3121354"/>
          <a:ext cx="9976917" cy="3207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7037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F689E-F60A-DD02-D4AB-E64629B57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53061E73-B6E0-2879-7A12-D27D1003A9F4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EE7BA00-934F-82A6-0A14-1291B6E2AB95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(2/7)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61B9E3F-03FF-A4D7-B810-21D6BB1562AF}"/>
              </a:ext>
            </a:extLst>
          </p:cNvPr>
          <p:cNvSpPr txBox="1"/>
          <p:nvPr/>
        </p:nvSpPr>
        <p:spPr>
          <a:xfrm>
            <a:off x="797459" y="1009939"/>
            <a:ext cx="10597079" cy="1677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Parallelamente, si riscontra una </a:t>
            </a:r>
            <a:r>
              <a:rPr lang="it-IT" sz="1400" b="1" dirty="0"/>
              <a:t>differenza nella percezione del livello di difficoltà delle discipline STEM</a:t>
            </a:r>
            <a:r>
              <a:rPr lang="it-IT" sz="1400" dirty="0"/>
              <a:t>. Complessivamente, il 24% degli studenti intervistati considera queste materie più impegnative rispetto ad altri percorsi universitari. Tale percentuale risulta più elevata tra le studentesse, raggiungendo il 30%, mentre tra gli studenti maschi si attesta al 16%. Le ragazze, dunque, pur avendo una percezione analoga a quella dei ragazzi riguardo alle opportunità lavorative offerte dalle STEM, tendono a ritenerle più difficili, un fattore che </a:t>
            </a:r>
            <a:r>
              <a:rPr lang="it-IT" sz="1400" b="1" dirty="0"/>
              <a:t>potrebbe incidere negativamente sul loro interesse o sulla propensione a intraprendere questi percorsi di studio.</a:t>
            </a:r>
            <a:endParaRPr lang="en-US" sz="1400" b="1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34373171-6AE7-7812-C346-DED0B7B6F7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6685627"/>
              </p:ext>
            </p:extLst>
          </p:nvPr>
        </p:nvGraphicFramePr>
        <p:xfrm>
          <a:off x="1564688" y="3319255"/>
          <a:ext cx="9062623" cy="3134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2169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2350E-A3A7-CA33-60F2-027116A91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18C08E7-264F-0DEB-C308-F64AF5D9DB03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1FFDA5-91C7-7DAF-ECC7-65430B2DD533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(3/7)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8A16B7-FEC0-A76F-4897-37EBF48F4837}"/>
              </a:ext>
            </a:extLst>
          </p:cNvPr>
          <p:cNvSpPr txBox="1"/>
          <p:nvPr/>
        </p:nvSpPr>
        <p:spPr>
          <a:xfrm>
            <a:off x="488886" y="1009939"/>
            <a:ext cx="11461687" cy="2000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Agli studenti è stato chiesto di valutare </a:t>
            </a:r>
            <a:r>
              <a:rPr lang="it-IT" sz="1400" b="1" dirty="0"/>
              <a:t>quanto si sentissero preparati, in base al proprio percorso scolastico</a:t>
            </a:r>
            <a:r>
              <a:rPr lang="it-IT" sz="1400" dirty="0"/>
              <a:t>, ad affrontare eventuali studi universitari in ambito STEM. I risultati mostrano </a:t>
            </a:r>
            <a:r>
              <a:rPr lang="it-IT" sz="1400" b="1" dirty="0"/>
              <a:t>differenze di genere anche in questo caso</a:t>
            </a:r>
            <a:r>
              <a:rPr lang="it-IT" sz="1400" dirty="0"/>
              <a:t>: il 60% delle studentesse dichiara di sentirsi poco o per nulla preparata, contro il 37% degli studenti maschi. </a:t>
            </a:r>
          </a:p>
          <a:p>
            <a:pPr algn="just">
              <a:lnSpc>
                <a:spcPct val="150000"/>
              </a:lnSpc>
            </a:pPr>
            <a:r>
              <a:rPr lang="it-IT" sz="1400" dirty="0"/>
              <a:t>Questo dato suggerisce che, pur frequentando spesso gli stessi percorsi e istituti, le ragazze tendono a percepire una minore preparazione rispetto ai loro coetanei. Tale percezione potrebbe riflettere una </a:t>
            </a:r>
            <a:r>
              <a:rPr lang="it-IT" sz="1400" b="1" dirty="0"/>
              <a:t>minore fiducia nelle proprie competenze scientifiche più che una reale differenza di formazione,</a:t>
            </a:r>
            <a:r>
              <a:rPr lang="it-IT" sz="1400" dirty="0"/>
              <a:t> evidenziando l’importanza di iniziative volte a rafforzare l’autoefficacia e la fiducia delle studentesse nelle discipline STEM.</a:t>
            </a:r>
            <a:endParaRPr lang="en-US" sz="140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DA879070-552B-2F4A-9293-BDD90428A0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769740"/>
              </p:ext>
            </p:extLst>
          </p:nvPr>
        </p:nvGraphicFramePr>
        <p:xfrm>
          <a:off x="488886" y="3232088"/>
          <a:ext cx="11244405" cy="3417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6503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66353-FC8F-4E34-A47A-368AA04D3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703FB6E0-515D-0E22-A851-F76CF68E6273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2EF94C1-3579-B832-F130-48436982CD0F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(4/7)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EBC2A87-CEA1-6436-677B-7A72A175B7A5}"/>
              </a:ext>
            </a:extLst>
          </p:cNvPr>
          <p:cNvSpPr txBox="1"/>
          <p:nvPr/>
        </p:nvSpPr>
        <p:spPr>
          <a:xfrm>
            <a:off x="797460" y="937511"/>
            <a:ext cx="10597079" cy="2000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Per quanto riguarda </a:t>
            </a:r>
            <a:r>
              <a:rPr lang="it-IT" sz="1400" b="1" dirty="0"/>
              <a:t>l’interesse verso i percorsi formativi in ambito STEM</a:t>
            </a:r>
            <a:r>
              <a:rPr lang="it-IT" sz="1400" dirty="0"/>
              <a:t>, i dati evidenziano una differenza significativa tra i generi. Tra le studentesse, il 34% dichiara di non essere interessata a queste discipline, il 51% si mostra incerta e solo il 15% manifesta un interesse concreto. Il quadro cambia se si considerano gli studenti maschi: quasi un terzo (29%) esprime un atteggiamento positivo verso le materie STEM, il 42% risulta incerto e il restante 29% non interessato. In sintesi, i ragazzi tendono a mostrare una maggiore propensione e curiosità nei confronti delle carriere scientifiche e tecnologiche, mentre le ragazze appaiono più esitanti o meno coinvolte in tali ambiti.</a:t>
            </a:r>
            <a:endParaRPr lang="en-US" sz="1400" b="1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44117EB1-7D32-9A3A-5C0F-2A8C8ECCB4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530971"/>
              </p:ext>
            </p:extLst>
          </p:nvPr>
        </p:nvGraphicFramePr>
        <p:xfrm>
          <a:off x="259872" y="3116279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32AF5139-E378-4F17-E1B1-D4E04E9726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642914"/>
              </p:ext>
            </p:extLst>
          </p:nvPr>
        </p:nvGraphicFramePr>
        <p:xfrm>
          <a:off x="6444943" y="3116279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0240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88F5D-2E8C-2B95-013F-C6312CAB7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DF8CB732-AD71-E83F-73CB-C32C04FDA2A5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11F473-2417-6469-43C3-84604B8A072D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(5/7)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9704023-FD9C-85C2-8CF4-8937AB1D9475}"/>
              </a:ext>
            </a:extLst>
          </p:cNvPr>
          <p:cNvSpPr txBox="1"/>
          <p:nvPr/>
        </p:nvSpPr>
        <p:spPr>
          <a:xfrm>
            <a:off x="797460" y="937511"/>
            <a:ext cx="10597079" cy="1030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Tra gli studenti che si dichiarano </a:t>
            </a:r>
            <a:r>
              <a:rPr lang="it-IT" sz="1400" b="1" dirty="0"/>
              <a:t>incerti o non interessati a intraprendere un percorso in ambito STEM</a:t>
            </a:r>
            <a:r>
              <a:rPr lang="it-IT" sz="1400" dirty="0"/>
              <a:t>, la maggior parte manifesta una preferenza per percorsi legati all’arte, al design e allo spettacolo. Seguono, in ordine, coloro che mostrano interesse per le scienze della salute e gli studenti che invece non sono orientati verso un percorso universitario di alcun tipo. </a:t>
            </a:r>
            <a:endParaRPr lang="en-US" sz="140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558EF63B-595B-7F47-018A-C61E9E7843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016763"/>
              </p:ext>
            </p:extLst>
          </p:nvPr>
        </p:nvGraphicFramePr>
        <p:xfrm>
          <a:off x="1462251" y="2272420"/>
          <a:ext cx="9066929" cy="4327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8879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59E81-F7CC-2F1C-491D-4BDC98FA9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846C4758-1541-86DC-BD49-262BD790EB73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45ECC7F-97CC-CF39-B24D-2E98659E872F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(6/7)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9A9CC0E5-F60B-44C5-9604-0B29D5160424}"/>
              </a:ext>
            </a:extLst>
          </p:cNvPr>
          <p:cNvCxnSpPr>
            <a:cxnSpLocks/>
          </p:cNvCxnSpPr>
          <p:nvPr/>
        </p:nvCxnSpPr>
        <p:spPr>
          <a:xfrm>
            <a:off x="0" y="3766242"/>
            <a:ext cx="69892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F5F1D89-3ADF-2CE4-92B0-1F5AA52C66EB}"/>
              </a:ext>
            </a:extLst>
          </p:cNvPr>
          <p:cNvSpPr txBox="1"/>
          <p:nvPr/>
        </p:nvSpPr>
        <p:spPr>
          <a:xfrm>
            <a:off x="7061702" y="1358117"/>
            <a:ext cx="5010668" cy="5051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200" dirty="0"/>
              <a:t>Per quanto </a:t>
            </a:r>
            <a:r>
              <a:rPr lang="it-IT" sz="1200" b="1" dirty="0"/>
              <a:t>riguarda l’interesse dichiarato verso le singole discipline STEM</a:t>
            </a:r>
            <a:r>
              <a:rPr lang="it-IT" sz="1200" dirty="0"/>
              <a:t>, emergono alcune differenze tra i generi. Gli studenti maschi mostrano un interesse significativamente più elevato per l’ingegneria (29% contro 5%) e studi legati alla tecnologia (12% contro 4%). Le studentesse, invece, risultano più interessate rispetto ai coetanei alle scienze (22% contro 12%). Nel complesso, tuttavia, </a:t>
            </a:r>
            <a:r>
              <a:rPr lang="it-IT" sz="1200" b="1" dirty="0"/>
              <a:t>le ragazze manifestano un livello di disinteresse complessivo più alto nei confronti delle materie STEM </a:t>
            </a:r>
            <a:r>
              <a:rPr lang="it-IT" sz="1200" dirty="0"/>
              <a:t>rispetto ai maschi (43% contro 22%).</a:t>
            </a:r>
          </a:p>
          <a:p>
            <a:pPr algn="just">
              <a:lnSpc>
                <a:spcPct val="150000"/>
              </a:lnSpc>
            </a:pPr>
            <a:endParaRPr lang="it-IT" sz="1200" dirty="0"/>
          </a:p>
          <a:p>
            <a:pPr algn="just">
              <a:lnSpc>
                <a:spcPct val="150000"/>
              </a:lnSpc>
            </a:pPr>
            <a:r>
              <a:rPr lang="it-IT" sz="1200" dirty="0"/>
              <a:t>Altre differenze di genere emergono nel secondo grafico, </a:t>
            </a:r>
            <a:r>
              <a:rPr lang="it-IT" sz="1200" b="1" dirty="0"/>
              <a:t>relativo al grado di apprezzamento verso lo studio delle materie scientifiche</a:t>
            </a:r>
            <a:r>
              <a:rPr lang="it-IT" sz="1200" dirty="0"/>
              <a:t>. In questo caso, una quota maggiore di studenti maschi indica «Moltissimo» o «Molto», mentre le studentesse tendono più frequentemente a rispondere «Poco» o «Per nulla» rispetto ai maschi. Queste differenze confermano </a:t>
            </a:r>
            <a:r>
              <a:rPr lang="it-IT" sz="1200" b="1" dirty="0"/>
              <a:t>la persistenza di un diverso grado di familiarità e di attrazione verso le discipline scientifiche tra i generi</a:t>
            </a:r>
            <a:r>
              <a:rPr lang="it-IT" sz="1200" dirty="0"/>
              <a:t>, suggerendo l’importanza di continuare a promuovere esperienze capaci di rendere le STEM più accessibili e coinvolgenti anche per le ragazze.</a:t>
            </a:r>
            <a:endParaRPr lang="en-US" sz="1200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A05C7B3E-2E3B-24C0-2A22-9A74BB535C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457990"/>
              </p:ext>
            </p:extLst>
          </p:nvPr>
        </p:nvGraphicFramePr>
        <p:xfrm>
          <a:off x="233166" y="947444"/>
          <a:ext cx="6303435" cy="2768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4C5D9612-0AE2-ACB5-9584-696A06F7C8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616533"/>
              </p:ext>
            </p:extLst>
          </p:nvPr>
        </p:nvGraphicFramePr>
        <p:xfrm>
          <a:off x="233166" y="3883937"/>
          <a:ext cx="6303435" cy="2856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1748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679F3-6ADE-9EAA-E9D3-C6D155CA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413510C-7576-E951-3A52-5A9C126F732F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7DCD4CF-3251-8D3A-BF1B-A39D01C3A0CF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Percezione delle STEM (7/7)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AE7E9ED-21E6-7B35-DD58-22E2FFC0E4BB}"/>
              </a:ext>
            </a:extLst>
          </p:cNvPr>
          <p:cNvSpPr txBox="1"/>
          <p:nvPr/>
        </p:nvSpPr>
        <p:spPr>
          <a:xfrm>
            <a:off x="1678285" y="1439970"/>
            <a:ext cx="8835427" cy="707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Per quanto riguarda </a:t>
            </a:r>
            <a:r>
              <a:rPr lang="it-IT" sz="1400" b="1" dirty="0"/>
              <a:t>il ruolo della famiglia</a:t>
            </a:r>
            <a:r>
              <a:rPr lang="it-IT" sz="1400" dirty="0"/>
              <a:t>, non emergono differenze significative tra maschi e femmine rispetto al livello di incoraggiamento ricevuto dai propri familiari a intraprendere un percorso di studi in ambito STEM.</a:t>
            </a:r>
            <a:endParaRPr lang="en-US" sz="1400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27EC9357-FB8B-3007-D0A4-14B3118560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501123"/>
              </p:ext>
            </p:extLst>
          </p:nvPr>
        </p:nvGraphicFramePr>
        <p:xfrm>
          <a:off x="2308445" y="2719353"/>
          <a:ext cx="7575108" cy="390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4469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7FB77-3790-4AE4-DD11-4A602526B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9208C954-60A1-651A-A002-2452B7E9B247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F87BAD0-5D38-7282-2C69-6C60F487EEDB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Gender gap nelle STEM (1/2)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866B117-6393-46F4-3048-25CBE5B4DA90}"/>
              </a:ext>
            </a:extLst>
          </p:cNvPr>
          <p:cNvSpPr txBox="1"/>
          <p:nvPr/>
        </p:nvSpPr>
        <p:spPr>
          <a:xfrm>
            <a:off x="1167519" y="1009939"/>
            <a:ext cx="9856960" cy="2000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Alla domanda se le discipline STEM siano più adatte agli uomini, alle donne o a entrambi, </a:t>
            </a:r>
            <a:r>
              <a:rPr lang="it-IT" sz="1400" b="1" dirty="0"/>
              <a:t>la grande maggioranza degli studenti (93%) le considera ugualmente accessibili a entrambi i generi</a:t>
            </a:r>
            <a:r>
              <a:rPr lang="it-IT" sz="1400" dirty="0"/>
              <a:t>, segnalando una percezione complessivamente equa e inclusiva. Tuttavia, l’analisi per genere mette in luce alcune differenze interessanti: tra le studentesse, il 3% ritiene che le STEM siano più adatte agli uomini, mentre questa percezione sale al 12% dei ragazzi. Ciò suggerisce che, </a:t>
            </a:r>
            <a:r>
              <a:rPr lang="it-IT" sz="1400" b="1" dirty="0"/>
              <a:t>sebbene la visione paritaria sia ormai ampiamente diffusa, tra gli studenti maschi persista in misura maggiore l’idea di una maggiore affinità maschile</a:t>
            </a:r>
            <a:r>
              <a:rPr lang="it-IT" sz="1400" dirty="0"/>
              <a:t> con le discipline scientifiche e tecnologiche rispetto alle femmine.</a:t>
            </a:r>
            <a:endParaRPr lang="en-US" sz="1400" b="1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EEBD1FDC-41FE-D87F-1473-20B750967D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808180"/>
              </p:ext>
            </p:extLst>
          </p:nvPr>
        </p:nvGraphicFramePr>
        <p:xfrm>
          <a:off x="1352550" y="3381469"/>
          <a:ext cx="9486898" cy="3182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60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190A1-A71F-6535-4C41-EB007D921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5CD2B16C-5687-2ADF-5461-C1126496FF1E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E5823EC-CA6B-F669-B8E1-8E96F5AD3953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Gender gap nelle STEM (2/2)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62C1FD5-B5BE-C0D5-FF6D-695EB1CB7CAE}"/>
              </a:ext>
            </a:extLst>
          </p:cNvPr>
          <p:cNvSpPr txBox="1"/>
          <p:nvPr/>
        </p:nvSpPr>
        <p:spPr>
          <a:xfrm>
            <a:off x="1202437" y="1186916"/>
            <a:ext cx="9486900" cy="1677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Nel complesso, quasi un quarto degli studenti (24%) afferma di </a:t>
            </a:r>
            <a:r>
              <a:rPr lang="it-IT" sz="1400" b="1" dirty="0"/>
              <a:t>aver sentito dire che le materie STEM sarebbero più difficili per le ragazze. </a:t>
            </a:r>
            <a:r>
              <a:rPr lang="it-IT" sz="1400" dirty="0"/>
              <a:t>Questo dato risulta più pronunciato tra le studentesse, dove la percentuale sale al 28%, mentre tra i ragazzi si ferma al 16%. </a:t>
            </a:r>
            <a:r>
              <a:rPr lang="it-IT" sz="1400" b="1" dirty="0"/>
              <a:t>Ciò indica che le ragazze sono più frequentemente esposte o sensibili a questo tipo di stereotipo</a:t>
            </a:r>
            <a:r>
              <a:rPr lang="it-IT" sz="1400" dirty="0"/>
              <a:t>, che può influenzare, anche indirettamente, la percezione delle proprie capacità e l’interesse verso percorsi scientifici e tecnologici.</a:t>
            </a:r>
            <a:endParaRPr lang="en-US" sz="140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55CDB307-4842-D6A6-527C-1C4E79E0EA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7182713"/>
              </p:ext>
            </p:extLst>
          </p:nvPr>
        </p:nvGraphicFramePr>
        <p:xfrm>
          <a:off x="1676023" y="3429000"/>
          <a:ext cx="8457344" cy="3027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1376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149C3-D613-C26F-124B-48F98322D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89BAAE22-686D-F34C-8146-C13840F0F1DB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B89D44A-4262-A24E-3253-369700E42686}"/>
              </a:ext>
            </a:extLst>
          </p:cNvPr>
          <p:cNvSpPr txBox="1"/>
          <p:nvPr/>
        </p:nvSpPr>
        <p:spPr>
          <a:xfrm>
            <a:off x="2661719" y="2350777"/>
            <a:ext cx="6868562" cy="1674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3600" b="1" dirty="0"/>
              <a:t>Seconda parte – Questionario somministrato </a:t>
            </a:r>
            <a:r>
              <a:rPr lang="it-IT" sz="3600" b="1" i="1" dirty="0"/>
              <a:t>post-</a:t>
            </a:r>
            <a:r>
              <a:rPr lang="it-IT" sz="3600" b="1" dirty="0"/>
              <a:t>Purple Talk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68237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F7DD-E187-88B2-03C8-E996756F7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F0FA9922-AA65-BB8E-98C2-CC8B25DBEF4C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BC83370-0E10-EB29-8744-4237CC308CF5}"/>
              </a:ext>
            </a:extLst>
          </p:cNvPr>
          <p:cNvSpPr txBox="1"/>
          <p:nvPr/>
        </p:nvSpPr>
        <p:spPr>
          <a:xfrm>
            <a:off x="2661719" y="2350777"/>
            <a:ext cx="6868562" cy="1674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3600" b="1" dirty="0"/>
              <a:t>Prima parte – Questionario somministrato </a:t>
            </a:r>
            <a:r>
              <a:rPr lang="it-IT" sz="3600" b="1" i="1" dirty="0" err="1"/>
              <a:t>pre</a:t>
            </a:r>
            <a:r>
              <a:rPr lang="it-IT" sz="3600" b="1" i="1" dirty="0"/>
              <a:t>-</a:t>
            </a:r>
            <a:r>
              <a:rPr lang="it-IT" sz="3600" b="1" dirty="0"/>
              <a:t>Purple Talk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77657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94206-FCBD-6FC5-F7C5-BF6F8B8DA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AB443EA1-B6A3-6A73-50A3-84FC182BF176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CAC4956-9E57-ED9F-42A2-F9A8C12036DB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Conoscenza delle STEM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7C22B8F-77B5-40F6-E5E0-ED89CC86B7DF}"/>
              </a:ext>
            </a:extLst>
          </p:cNvPr>
          <p:cNvSpPr txBox="1"/>
          <p:nvPr/>
        </p:nvSpPr>
        <p:spPr>
          <a:xfrm>
            <a:off x="665053" y="1065800"/>
            <a:ext cx="10968650" cy="2000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Dopo l’evento, il 62% dei partecipanti dichiara di possedere una conoscenza adeguata delle discipline STEM, mentre un ulteriore 18% afferma di avere una conoscenza approfondita. </a:t>
            </a:r>
          </a:p>
          <a:p>
            <a:pPr algn="just">
              <a:lnSpc>
                <a:spcPct val="150000"/>
              </a:lnSpc>
            </a:pPr>
            <a:r>
              <a:rPr lang="it-IT" sz="1400" b="1" dirty="0"/>
              <a:t>Il confronto con i dati raccolti prima dell’incontro evidenzia un progresso significativo</a:t>
            </a:r>
            <a:r>
              <a:rPr lang="it-IT" sz="1400" dirty="0"/>
              <a:t>: la quota di studenti che si consideravano adeguatamente informati è passata dal 17% al 62%, e quella di chi dichiarava una conoscenza approfondita è cresciuta dal 2% al 18%. Questi risultati testimoniano </a:t>
            </a:r>
            <a:r>
              <a:rPr lang="it-IT" sz="1400" b="1" dirty="0"/>
              <a:t>l’efficacia del </a:t>
            </a:r>
            <a:r>
              <a:rPr lang="it-IT" sz="1400" b="1" i="1" dirty="0"/>
              <a:t>Purple Talk</a:t>
            </a:r>
            <a:r>
              <a:rPr lang="it-IT" sz="1400" b="1" dirty="0"/>
              <a:t> </a:t>
            </a:r>
            <a:r>
              <a:rPr lang="it-IT" sz="1400" dirty="0"/>
              <a:t>nel migliorare la comprensione delle discipline STEM tra gli studenti, contribuendo a ridurre le carenze informative e a rafforzare la consapevolezza su tali ambiti formativi.</a:t>
            </a:r>
            <a:endParaRPr lang="it-IT" sz="1400" noProof="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4D7E7AE5-F167-80D3-A40A-B0D04D5C1D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3273875"/>
              </p:ext>
            </p:extLst>
          </p:nvPr>
        </p:nvGraphicFramePr>
        <p:xfrm>
          <a:off x="0" y="3258000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B87A9A67-E2FF-90AB-54DF-E4F43BD78E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632918"/>
              </p:ext>
            </p:extLst>
          </p:nvPr>
        </p:nvGraphicFramePr>
        <p:xfrm>
          <a:off x="6149378" y="3258000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5713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027E4-E1D6-798C-3BDF-42E25D895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3A22CFE-6A6F-F977-45DD-4A5D7E99EAFC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1BEA3FE-0402-9066-8437-51D2B0B270C1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Interesse nelle STEM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9A1B907-87C9-6D91-C104-E9474FF1CB1F}"/>
              </a:ext>
            </a:extLst>
          </p:cNvPr>
          <p:cNvSpPr txBox="1"/>
          <p:nvPr/>
        </p:nvSpPr>
        <p:spPr>
          <a:xfrm>
            <a:off x="365346" y="965213"/>
            <a:ext cx="11461308" cy="1677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L’evento ha contribuito non solo ad aumentare la conoscenza delle discipline STEM, ma anche a stimolare l’interesse degli studenti verso questi ambiti. Durante il </a:t>
            </a:r>
            <a:r>
              <a:rPr lang="it-IT" sz="1400" i="1" dirty="0"/>
              <a:t>Purple Talk</a:t>
            </a:r>
            <a:r>
              <a:rPr lang="it-IT" sz="1400" dirty="0"/>
              <a:t>, quasi un terzo dei partecipanti (31%) ha riportato un </a:t>
            </a:r>
            <a:r>
              <a:rPr lang="it-IT" sz="1400" b="1" dirty="0"/>
              <a:t>incremento del proprio interesse per le materie STEM</a:t>
            </a:r>
            <a:r>
              <a:rPr lang="it-IT" sz="1400" dirty="0"/>
              <a:t>, e il 16% dichiara di </a:t>
            </a:r>
            <a:r>
              <a:rPr lang="it-IT" sz="1400" b="1" dirty="0"/>
              <a:t>sentirsi più motivato a considerare un percorso formativo in questo settore</a:t>
            </a:r>
            <a:r>
              <a:rPr lang="it-IT" sz="1400" dirty="0"/>
              <a:t>, mentre oltre la metà (52%) rimane incerta.</a:t>
            </a:r>
            <a:br>
              <a:rPr lang="it-IT" sz="1400" dirty="0"/>
            </a:br>
            <a:r>
              <a:rPr lang="it-IT" sz="1400" dirty="0"/>
              <a:t>Questi dati suggeriscono che l’iniziativa ha avuto un effetto positivo, favorendo </a:t>
            </a:r>
            <a:r>
              <a:rPr lang="it-IT" sz="1400" b="1" dirty="0"/>
              <a:t>una prima riflessione personale </a:t>
            </a:r>
            <a:r>
              <a:rPr lang="it-IT" sz="1400" dirty="0"/>
              <a:t>sulle possibilità offerte dalle STEM e gettando le basi per un interesse futuro da approfondire.</a:t>
            </a:r>
            <a:endParaRPr lang="it-IT" sz="1300" noProof="0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8D94B598-5300-5C8C-F3E5-4EDAB14844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2934476"/>
              </p:ext>
            </p:extLst>
          </p:nvPr>
        </p:nvGraphicFramePr>
        <p:xfrm>
          <a:off x="376095" y="3116279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57976F59-0BDA-D664-32B4-555A62138B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0360660"/>
              </p:ext>
            </p:extLst>
          </p:nvPr>
        </p:nvGraphicFramePr>
        <p:xfrm>
          <a:off x="5886355" y="3116279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23944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62048-5AC9-AD68-B6F9-EB6291C83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0982F257-B8ED-CDA6-B60E-932611ECA9BA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FEBF429-C211-6784-7187-079AE77D0D4B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Stereotipi di genere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C03CF21-2FA7-40F5-0915-D6CDC95E5A25}"/>
              </a:ext>
            </a:extLst>
          </p:cNvPr>
          <p:cNvSpPr txBox="1"/>
          <p:nvPr/>
        </p:nvSpPr>
        <p:spPr>
          <a:xfrm>
            <a:off x="323299" y="1297775"/>
            <a:ext cx="6005073" cy="4262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L’evento ha avuto un impatto anche sulla </a:t>
            </a:r>
            <a:r>
              <a:rPr lang="it-IT" sz="1400" b="1" dirty="0"/>
              <a:t>percezione degli stereotipi di genere</a:t>
            </a:r>
            <a:r>
              <a:rPr lang="it-IT" sz="1400" dirty="0"/>
              <a:t> legati alle discipline STEM. Il 25% dei partecipanti segnala di aver modificato la propria opinione su almeno uno di questi stereotipi a seguito dell’incontro. Sebbene questa percentuale possa sembrare contenuta, va considerato che la maggior parte dei partecipanti (93%) aveva già dichiarato in partenza di ritenere le materie STEM adatte a uomini e donne in egual misura. </a:t>
            </a:r>
          </a:p>
          <a:p>
            <a:pPr algn="just">
              <a:lnSpc>
                <a:spcPct val="150000"/>
              </a:lnSpc>
            </a:pPr>
            <a:r>
              <a:rPr lang="it-IT" sz="1400" dirty="0"/>
              <a:t>Ciò suggerisce che, anche in un contesto in cui gli stereotipi di genere erano già largamente assenti, </a:t>
            </a:r>
            <a:r>
              <a:rPr lang="it-IT" sz="1400" b="1" dirty="0"/>
              <a:t>l’evento ha comunque contribuito a rafforzare la consapevolezza critica e a consolidare percezioni positive</a:t>
            </a:r>
            <a:r>
              <a:rPr lang="it-IT" sz="1400" dirty="0"/>
              <a:t>, inducendo circa un quarto dei partecipanti a rivedere almeno in parte le proprie convinzioni. Questo risultato rappresenta un segnale incoraggiante verso una maggiore consapevolezza e apertura culturale tra le nuove generazioni.</a:t>
            </a:r>
            <a:endParaRPr lang="it-IT" sz="1400" noProof="0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BF4D26B1-FC0F-F14F-D05A-82D8D80105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505508"/>
              </p:ext>
            </p:extLst>
          </p:nvPr>
        </p:nvGraphicFramePr>
        <p:xfrm>
          <a:off x="6444166" y="1736245"/>
          <a:ext cx="5424535" cy="4184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2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697E4-C71E-3D6D-F69F-81BF654B9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8961E782-0A02-911E-8596-2376EF0C598D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D7D569B-B867-84B9-5201-FA12B85D0615}"/>
              </a:ext>
            </a:extLst>
          </p:cNvPr>
          <p:cNvSpPr txBox="1"/>
          <p:nvPr/>
        </p:nvSpPr>
        <p:spPr>
          <a:xfrm>
            <a:off x="3902044" y="141721"/>
            <a:ext cx="4807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Statistiche descrittive</a:t>
            </a:r>
            <a:endParaRPr lang="en-US" sz="32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F10BBA1-DE6C-21DB-F2B0-632BC0B31F07}"/>
              </a:ext>
            </a:extLst>
          </p:cNvPr>
          <p:cNvSpPr txBox="1"/>
          <p:nvPr/>
        </p:nvSpPr>
        <p:spPr>
          <a:xfrm>
            <a:off x="1086416" y="1363949"/>
            <a:ext cx="9741529" cy="11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600" dirty="0"/>
              <a:t>Le statistiche descrittive del campione dei partecipanti al questionario vengono riportate nei grafici. La maggioranza dei rispondenti ha tra i 16 e i 18 anni (88%). Inoltre, la maggioranza del campione è composta da studentesse di sesso femminile (63%). 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F4051381-0424-84FD-FBAB-AC16A2B07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0299132"/>
              </p:ext>
            </p:extLst>
          </p:nvPr>
        </p:nvGraphicFramePr>
        <p:xfrm>
          <a:off x="5957180" y="3024551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D598D9D9-0739-BFF1-35F2-0E1F9EAD81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294750"/>
              </p:ext>
            </p:extLst>
          </p:nvPr>
        </p:nvGraphicFramePr>
        <p:xfrm>
          <a:off x="405897" y="3024551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46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58AC7-7170-81D4-C5C7-9BF68C924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43DB9CAC-DBE6-56A6-1766-BAC371C3A33B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7942258-4B02-607D-26EF-A58FAD9EABE0}"/>
              </a:ext>
            </a:extLst>
          </p:cNvPr>
          <p:cNvSpPr txBox="1"/>
          <p:nvPr/>
        </p:nvSpPr>
        <p:spPr>
          <a:xfrm>
            <a:off x="2680580" y="141721"/>
            <a:ext cx="7031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Scelta del percorso universitario (1/2)</a:t>
            </a:r>
            <a:endParaRPr lang="en-US" sz="32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F51DEFA-3E0C-1D65-9A67-E0A08ACCC1B8}"/>
              </a:ext>
            </a:extLst>
          </p:cNvPr>
          <p:cNvSpPr txBox="1"/>
          <p:nvPr/>
        </p:nvSpPr>
        <p:spPr>
          <a:xfrm>
            <a:off x="940052" y="1202536"/>
            <a:ext cx="10512582" cy="1353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Nel complesso, gli studenti mostrano una </a:t>
            </a:r>
            <a:r>
              <a:rPr lang="it-IT" sz="1400" b="1" dirty="0"/>
              <a:t>certa difficoltà nell’individuare con sicurezza il proprio percorso universitario</a:t>
            </a:r>
            <a:r>
              <a:rPr lang="it-IT" sz="1400" dirty="0"/>
              <a:t>. Oltre sei su dieci (60%) dichiarano che la scelta risulta «poco» o «per nulla facile», segno di un orientamento ancora in via di definizione.</a:t>
            </a:r>
            <a:br>
              <a:rPr lang="it-IT" sz="1400" dirty="0"/>
            </a:br>
            <a:r>
              <a:rPr lang="it-IT" sz="1400" b="1" dirty="0"/>
              <a:t>L’analisi delle differenze di genere evidenzia un divario significativo</a:t>
            </a:r>
            <a:r>
              <a:rPr lang="it-IT" sz="1400" dirty="0"/>
              <a:t>: le ragazze appaiono più esitanti rispetto ai ragazzi. Il 65% delle studentesse, infatti, percepisce la decisione universitaria come difficile o molto difficile, a fronte del 49% dei loro coetanei maschi.</a:t>
            </a:r>
            <a:endParaRPr lang="en-US" sz="1400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08548F5-6BEC-4AA8-53B2-764CC872F2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9696252"/>
              </p:ext>
            </p:extLst>
          </p:nvPr>
        </p:nvGraphicFramePr>
        <p:xfrm>
          <a:off x="1833519" y="2810794"/>
          <a:ext cx="8524962" cy="380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058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265FA-A0CA-E72E-D596-D5463EBB9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99DA210B-6291-C090-3F8F-9A310B63382A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A9FDEA2-7EA8-1D84-9D46-138FD5FF1413}"/>
              </a:ext>
            </a:extLst>
          </p:cNvPr>
          <p:cNvSpPr txBox="1"/>
          <p:nvPr/>
        </p:nvSpPr>
        <p:spPr>
          <a:xfrm>
            <a:off x="2740182" y="137642"/>
            <a:ext cx="6895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Scelta del percorso universitario (2/2)</a:t>
            </a:r>
            <a:endParaRPr lang="en-US" sz="32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9680B64-AD25-EAD5-7E18-E34510DD2070}"/>
              </a:ext>
            </a:extLst>
          </p:cNvPr>
          <p:cNvSpPr txBox="1"/>
          <p:nvPr/>
        </p:nvSpPr>
        <p:spPr>
          <a:xfrm>
            <a:off x="280657" y="868218"/>
            <a:ext cx="11814772" cy="2164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300" dirty="0"/>
              <a:t>Il grafico seguente mostra le principali </a:t>
            </a:r>
            <a:r>
              <a:rPr lang="it-IT" sz="1300" b="1" dirty="0"/>
              <a:t>motivazioni che guidano gli studenti nella scelta del proprio percorso formativo futuro</a:t>
            </a:r>
            <a:r>
              <a:rPr lang="it-IT" sz="1300" dirty="0"/>
              <a:t>, distinguendo i risultati in base al genere. Nel complesso emergono differenze interessanti: le studentesse attribuiscono maggiore importanza a fattori come la passione o il talento personale, l’affinità con il percorso di studi e la possibilità di svolgere esperienze di studio all’estero. I ragazzi, invece, tendono a privilegiare aspetti più concreti, come le prospettive di guadagno, la facilità di inserimento nel mondo del lavoro e la convenienza economica. </a:t>
            </a:r>
          </a:p>
          <a:p>
            <a:pPr algn="just">
              <a:lnSpc>
                <a:spcPct val="150000"/>
              </a:lnSpc>
            </a:pPr>
            <a:r>
              <a:rPr lang="it-IT" sz="1300" dirty="0"/>
              <a:t>Queste tendenze indicano che, pur condividendo obiettivi simili, </a:t>
            </a:r>
            <a:r>
              <a:rPr lang="it-IT" sz="1300" b="1" dirty="0"/>
              <a:t>i due gruppi si distinguono per le priorità che li orientano</a:t>
            </a:r>
            <a:r>
              <a:rPr lang="it-IT" sz="1300" dirty="0"/>
              <a:t>: le ragazze appaiono più spinte da motivazioni legate alla realizzazione personale e all’interesse individuale, mentre i ragazzi mostrano un approccio più pragmatico e orientato alle opportunità offerte dal mercato del lavoro.</a:t>
            </a:r>
            <a:endParaRPr lang="en-US" sz="1300" dirty="0"/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2496363B-695D-E266-3101-EBC1FAEFEC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81098"/>
              </p:ext>
            </p:extLst>
          </p:nvPr>
        </p:nvGraphicFramePr>
        <p:xfrm>
          <a:off x="1413987" y="2998948"/>
          <a:ext cx="9006552" cy="3926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966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DE954-403D-E159-D59C-40CABBB0D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43B44400-86C3-2322-DE4B-FF12B49FD6FE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1A32D53-0DA7-92B5-7D57-07C7A9BB06C8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Conoscenza delle STEM (1/4)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57EECCE-122B-8989-57A0-DD43198D135F}"/>
              </a:ext>
            </a:extLst>
          </p:cNvPr>
          <p:cNvSpPr txBox="1"/>
          <p:nvPr/>
        </p:nvSpPr>
        <p:spPr>
          <a:xfrm>
            <a:off x="579422" y="893117"/>
            <a:ext cx="11289671" cy="1353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I risultati del questionario mostrano, nel complesso, </a:t>
            </a:r>
            <a:r>
              <a:rPr lang="it-IT" sz="1400" b="1" dirty="0"/>
              <a:t>un livello di conoscenza piuttosto limitato delle discipline STEM</a:t>
            </a:r>
            <a:r>
              <a:rPr lang="it-IT" sz="1400" dirty="0"/>
              <a:t> tra gli studenti partecipanti. Prima dell’evento, soltanto il 2% dichiarava di possedere una conoscenza approfondita di queste materie e il 17% un livello ritenuto adeguato, mentre la grande maggioranza (81%) indicava una familiarità nulla o solo superficiale. Anche la conoscenza dell’acronimo risulta contenuta: meno della metà degli intervistati (41%) afferma di aver già sentito parlare di STEM.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1F83FFC-A020-8828-8D1F-C1C349BD9FE3}"/>
              </a:ext>
            </a:extLst>
          </p:cNvPr>
          <p:cNvSpPr txBox="1"/>
          <p:nvPr/>
        </p:nvSpPr>
        <p:spPr>
          <a:xfrm>
            <a:off x="579422" y="5713176"/>
            <a:ext cx="11289671" cy="707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400" dirty="0"/>
              <a:t>Questi dati suggeriscono che le discipline tecnico-scientifiche restano ancora poco conosciute e percepite come distanti dal percorso formativo di molti studenti, sottolineando la </a:t>
            </a:r>
            <a:r>
              <a:rPr lang="it-IT" sz="1400" b="1" dirty="0"/>
              <a:t>necessità di una maggiore divulgazione e orientamento in questo ambito.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9DAC502-F4E7-2FBC-7729-59A195F013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3499763"/>
              </p:ext>
            </p:extLst>
          </p:nvPr>
        </p:nvGraphicFramePr>
        <p:xfrm>
          <a:off x="-255743" y="2405276"/>
          <a:ext cx="648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5BAB6888-9391-712F-3620-EB9E29A2B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28284"/>
              </p:ext>
            </p:extLst>
          </p:nvPr>
        </p:nvGraphicFramePr>
        <p:xfrm>
          <a:off x="5389093" y="2439226"/>
          <a:ext cx="648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788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7E0B6-48E7-B63D-F61E-ABD24C5C5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548A9DF2-54F6-8329-D529-394B56EDEF2B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C0756C9-A90B-747F-E403-BC50BB77275E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Conoscenza delle STEM (2/4)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9D52282-1D3E-5C35-AC08-1CFDCA313014}"/>
              </a:ext>
            </a:extLst>
          </p:cNvPr>
          <p:cNvSpPr txBox="1"/>
          <p:nvPr/>
        </p:nvSpPr>
        <p:spPr>
          <a:xfrm>
            <a:off x="86622" y="856942"/>
            <a:ext cx="12018755" cy="384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400" dirty="0"/>
              <a:t>I dati indicano che non ci sono particolari differenze di genere nella conoscenza e familiarità con le discipline STEM.</a:t>
            </a:r>
            <a:endParaRPr lang="it-IT" sz="1400" noProof="0" dirty="0"/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F974E196-675F-5CB9-2747-3C4FFB2A7895}"/>
              </a:ext>
            </a:extLst>
          </p:cNvPr>
          <p:cNvCxnSpPr>
            <a:cxnSpLocks/>
          </p:cNvCxnSpPr>
          <p:nvPr/>
        </p:nvCxnSpPr>
        <p:spPr>
          <a:xfrm flipH="1">
            <a:off x="6245659" y="1336533"/>
            <a:ext cx="1" cy="5521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0524FA1F-0D27-41EB-01D1-6C69F8188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75849"/>
              </p:ext>
            </p:extLst>
          </p:nvPr>
        </p:nvGraphicFramePr>
        <p:xfrm>
          <a:off x="6406544" y="1347992"/>
          <a:ext cx="55002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0299BB46-3234-2A3F-84C5-1D11B0FDC5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13765"/>
              </p:ext>
            </p:extLst>
          </p:nvPr>
        </p:nvGraphicFramePr>
        <p:xfrm>
          <a:off x="6623539" y="4091192"/>
          <a:ext cx="521933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A654A7FC-A770-2F4B-69D4-51FBC6D3AF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643359"/>
              </p:ext>
            </p:extLst>
          </p:nvPr>
        </p:nvGraphicFramePr>
        <p:xfrm>
          <a:off x="488889" y="1336534"/>
          <a:ext cx="4943190" cy="268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afico 13">
            <a:extLst>
              <a:ext uri="{FF2B5EF4-FFF2-40B4-BE49-F238E27FC236}">
                <a16:creationId xmlns:a16="http://schemas.microsoft.com/office/drawing/2014/main" id="{F692650B-ED75-4E6B-4BC8-A3597193B2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9543582"/>
              </p:ext>
            </p:extLst>
          </p:nvPr>
        </p:nvGraphicFramePr>
        <p:xfrm>
          <a:off x="195220" y="3895252"/>
          <a:ext cx="5445088" cy="282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1851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FB4BB-A242-5BF4-804A-13682CBB3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FFCACF4A-84F4-FA4D-2C67-71B44C546955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3B609E1-49ED-A232-5BF3-212266C48C85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Conoscenza delle STEM (3/4)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BB5FC6F-D74A-6D56-109F-B644F99519FE}"/>
              </a:ext>
            </a:extLst>
          </p:cNvPr>
          <p:cNvSpPr txBox="1"/>
          <p:nvPr/>
        </p:nvSpPr>
        <p:spPr>
          <a:xfrm>
            <a:off x="851852" y="1164969"/>
            <a:ext cx="9854140" cy="795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600" dirty="0"/>
              <a:t>La </a:t>
            </a:r>
            <a:r>
              <a:rPr lang="it-IT" sz="1600" b="1" dirty="0"/>
              <a:t>principale fonte di conoscenza </a:t>
            </a:r>
            <a:r>
              <a:rPr lang="it-IT" sz="1600" dirty="0"/>
              <a:t>delle materie STEM per gli studenti è rappresentata dalla scuola, indicata dal 71% dei rispondenti. Seguono i social media (12%) e Internet (10%).</a:t>
            </a:r>
            <a:endParaRPr lang="it-IT" sz="1600" noProof="0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620681C0-5611-56AF-6F7D-4B22371314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317468"/>
              </p:ext>
            </p:extLst>
          </p:nvPr>
        </p:nvGraphicFramePr>
        <p:xfrm>
          <a:off x="1829169" y="2437645"/>
          <a:ext cx="8533662" cy="3736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0792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D7B82-B609-E543-7F81-A1D1F9928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22FB85ED-3402-FF2A-33E0-79992938C66D}"/>
              </a:ext>
            </a:extLst>
          </p:cNvPr>
          <p:cNvSpPr/>
          <p:nvPr/>
        </p:nvSpPr>
        <p:spPr>
          <a:xfrm>
            <a:off x="0" y="0"/>
            <a:ext cx="12192000" cy="8682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622C0DC-9E2F-FBD1-8A91-FDD4700F641B}"/>
              </a:ext>
            </a:extLst>
          </p:cNvPr>
          <p:cNvSpPr txBox="1"/>
          <p:nvPr/>
        </p:nvSpPr>
        <p:spPr>
          <a:xfrm>
            <a:off x="1537581" y="141721"/>
            <a:ext cx="911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  <a:cs typeface="Calibri" panose="020F0502020204030204" pitchFamily="34" charset="0"/>
              </a:rPr>
              <a:t>Conoscenza delle STEM (4/4)</a:t>
            </a:r>
            <a:endParaRPr lang="en-US" sz="3200" i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5C7EAB1-804E-D595-18EB-6052559BD696}"/>
              </a:ext>
            </a:extLst>
          </p:cNvPr>
          <p:cNvSpPr txBox="1"/>
          <p:nvPr/>
        </p:nvSpPr>
        <p:spPr>
          <a:xfrm>
            <a:off x="964472" y="1116630"/>
            <a:ext cx="10263056" cy="11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600" dirty="0"/>
              <a:t>Il 20% degli studenti dichiara di aver già preso parte a laboratori, corsi extrascolastici o eventi dedicati alle discipline STEM. Tra questi, la maggior parte segnala di aver partecipato in particolare a </a:t>
            </a:r>
            <a:r>
              <a:rPr lang="it-IT" sz="1600" b="1" dirty="0"/>
              <a:t>laboratori scientifici organizzati nell’ambito scolastico.</a:t>
            </a:r>
            <a:endParaRPr lang="it-IT" sz="1600" b="1" noProof="0" dirty="0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FEFC6790-1F2D-857F-5730-680BF2913B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555668"/>
              </p:ext>
            </p:extLst>
          </p:nvPr>
        </p:nvGraphicFramePr>
        <p:xfrm>
          <a:off x="0" y="2880367"/>
          <a:ext cx="5323438" cy="3665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BED5C36F-8844-A176-C2E7-C732246FC2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048243"/>
              </p:ext>
            </p:extLst>
          </p:nvPr>
        </p:nvGraphicFramePr>
        <p:xfrm>
          <a:off x="4983659" y="2988748"/>
          <a:ext cx="6722471" cy="3312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58408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B7B5DD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4256</TotalTime>
  <Words>2315</Words>
  <Application>Microsoft Office PowerPoint</Application>
  <PresentationFormat>Widescreen</PresentationFormat>
  <Paragraphs>120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PASQUINO MATTEO</dc:creator>
  <cp:lastModifiedBy>PASQUINO MATTEO</cp:lastModifiedBy>
  <cp:revision>12</cp:revision>
  <dcterms:created xsi:type="dcterms:W3CDTF">2025-06-23T14:58:52Z</dcterms:created>
  <dcterms:modified xsi:type="dcterms:W3CDTF">2026-01-04T17:18:30Z</dcterms:modified>
</cp:coreProperties>
</file>